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1064" r:id="rId2"/>
    <p:sldId id="1066" r:id="rId3"/>
    <p:sldId id="1065" r:id="rId4"/>
    <p:sldId id="1067" r:id="rId5"/>
    <p:sldId id="1068" r:id="rId6"/>
    <p:sldId id="1069" r:id="rId7"/>
    <p:sldId id="1070" r:id="rId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4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DBD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85103" autoAdjust="0"/>
  </p:normalViewPr>
  <p:slideViewPr>
    <p:cSldViewPr snapToGrid="0" snapToObjects="1">
      <p:cViewPr varScale="1">
        <p:scale>
          <a:sx n="83" d="100"/>
          <a:sy n="83" d="100"/>
        </p:scale>
        <p:origin x="858" y="66"/>
      </p:cViewPr>
      <p:guideLst>
        <p:guide orient="horz" pos="1056"/>
        <p:guide pos="4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1956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827867-2B15-2C48-B07F-63F4240372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C4183-11D0-1847-90A5-871BA587B9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2/23/20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09753-73F7-4E4B-B6EB-30DBB61FF7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9B554-B5C5-B644-B333-EB59D04AA3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D2D49-A377-AC4F-8B0D-7C07CB6E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78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2/23/20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BC5F0-E82D-8C44-AC3B-6BFCA6D79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78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Optical pulses gave access to nuclear dynamics that occur on the femtosecond time-scale (click to expansion)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Natural time scale </a:t>
            </a:r>
            <a:r>
              <a:rPr lang="en-US"/>
              <a:t>– Bohr atom -  </a:t>
            </a:r>
            <a:r>
              <a:rPr lang="en-US" dirty="0"/>
              <a:t>show limits of </a:t>
            </a:r>
            <a:r>
              <a:rPr lang="en-US"/>
              <a:t>optical pulses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XAS beamline/end station also has </a:t>
            </a:r>
            <a:r>
              <a:rPr lang="en-US" dirty="0" err="1"/>
              <a:t>atto</a:t>
            </a:r>
            <a:r>
              <a:rPr lang="en-US" dirty="0"/>
              <a:t> capabilities (amplitude and phase control)</a:t>
            </a:r>
          </a:p>
        </p:txBody>
      </p:sp>
    </p:spTree>
    <p:extLst>
      <p:ext uri="{BB962C8B-B14F-4D97-AF65-F5344CB8AC3E}">
        <p14:creationId xmlns:p14="http://schemas.microsoft.com/office/powerpoint/2010/main" val="333107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think of the precision</a:t>
            </a:r>
          </a:p>
        </p:txBody>
      </p:sp>
    </p:spTree>
    <p:extLst>
      <p:ext uri="{BB962C8B-B14F-4D97-AF65-F5344CB8AC3E}">
        <p14:creationId xmlns:p14="http://schemas.microsoft.com/office/powerpoint/2010/main" val="381519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At early time, all electronic excitations should look similar and evolve in time, is this coherent? </a:t>
            </a:r>
          </a:p>
          <a:p>
            <a:pPr marL="228600" indent="-228600">
              <a:buAutoNum type="arabicPeriod"/>
            </a:pPr>
            <a:r>
              <a:rPr lang="en-US" dirty="0"/>
              <a:t>How do the nuclear dynamics couple?</a:t>
            </a:r>
          </a:p>
          <a:p>
            <a:pPr marL="228600" indent="-228600">
              <a:buAutoNum type="arabicPeriod"/>
            </a:pPr>
            <a:r>
              <a:rPr lang="en-US" dirty="0"/>
              <a:t>Is there a difference from excitation in the bulk and surface?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Second question could have relevance in quantum materials (click)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Example  is charge migration in molecular systems (describe the creation of a localized hole)</a:t>
            </a:r>
          </a:p>
          <a:p>
            <a:r>
              <a:rPr lang="en-US" dirty="0" err="1"/>
              <a:t>nitrosobenzene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9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point 1: It operates like any large-scale light source facility except on smaller scale</a:t>
            </a:r>
          </a:p>
          <a:p>
            <a:endParaRPr lang="en-US" dirty="0"/>
          </a:p>
          <a:p>
            <a:r>
              <a:rPr lang="en-US" dirty="0"/>
              <a:t>How do we achieve this?</a:t>
            </a:r>
          </a:p>
        </p:txBody>
      </p:sp>
    </p:spTree>
    <p:extLst>
      <p:ext uri="{BB962C8B-B14F-4D97-AF65-F5344CB8AC3E}">
        <p14:creationId xmlns:p14="http://schemas.microsoft.com/office/powerpoint/2010/main" val="390451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we do this since NeXUS is an infrastructure project</a:t>
            </a:r>
          </a:p>
          <a:p>
            <a:pPr marL="228600" indent="-228600">
              <a:buAutoNum type="arabicPeriod"/>
            </a:pPr>
            <a:r>
              <a:rPr lang="en-US" dirty="0"/>
              <a:t>At all levels on engagement from student to faculty, regional institutions and industrial</a:t>
            </a:r>
          </a:p>
          <a:p>
            <a:pPr marL="228600" indent="-228600">
              <a:buAutoNum type="arabicPeriod"/>
            </a:pPr>
            <a:r>
              <a:rPr lang="en-US" dirty="0"/>
              <a:t>Pillars of iOS are community, connectivity and education</a:t>
            </a:r>
          </a:p>
          <a:p>
            <a:pPr marL="228600" indent="-228600">
              <a:buAutoNum type="arabicPeriod"/>
            </a:pPr>
            <a:r>
              <a:rPr lang="en-US" dirty="0"/>
              <a:t>Ultrafast is one such areas and NeXUS is one excellent example</a:t>
            </a:r>
          </a:p>
        </p:txBody>
      </p:sp>
    </p:spTree>
    <p:extLst>
      <p:ext uri="{BB962C8B-B14F-4D97-AF65-F5344CB8AC3E}">
        <p14:creationId xmlns:p14="http://schemas.microsoft.com/office/powerpoint/2010/main" val="301934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we do this since NeXUS is an infrastructure project</a:t>
            </a:r>
          </a:p>
          <a:p>
            <a:pPr marL="228600" indent="-228600">
              <a:buAutoNum type="arabicPeriod"/>
            </a:pPr>
            <a:r>
              <a:rPr lang="en-US" dirty="0"/>
              <a:t>iOS logistical</a:t>
            </a:r>
          </a:p>
          <a:p>
            <a:pPr marL="228600" indent="-228600">
              <a:buAutoNum type="arabicPeriod"/>
            </a:pPr>
            <a:r>
              <a:rPr lang="en-US" dirty="0"/>
              <a:t>MOU with our two midscale counterparts in Michigan, ASU and international counterpart in Hungary (ELI-ALPS)</a:t>
            </a:r>
          </a:p>
          <a:p>
            <a:pPr marL="228600" indent="-228600">
              <a:buAutoNum type="arabicPeriod"/>
            </a:pPr>
            <a:r>
              <a:rPr lang="en-US" dirty="0" err="1"/>
              <a:t>AccelNet</a:t>
            </a:r>
            <a:r>
              <a:rPr lang="en-US" dirty="0"/>
              <a:t> is a program to build an international network of networks, in essence it is an exchange of personnel, ideas and technical resources.  </a:t>
            </a:r>
            <a:r>
              <a:rPr lang="en-US" dirty="0" err="1"/>
              <a:t>AccelNet</a:t>
            </a:r>
            <a:r>
              <a:rPr lang="en-US" dirty="0"/>
              <a:t> will formally link the 3 extreme light mid-scales and 6 European network partners: Italy, Spain, Netherlands, Hungary, Czech Republic and Romania 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We believe These efforts will make OSU the go to place in UF </a:t>
            </a:r>
            <a:r>
              <a:rPr lang="en-US" dirty="0" err="1"/>
              <a:t>cience</a:t>
            </a:r>
            <a:r>
              <a:rPr lang="en-US" dirty="0"/>
              <a:t> in the US</a:t>
            </a:r>
          </a:p>
        </p:txBody>
      </p:sp>
    </p:spTree>
    <p:extLst>
      <p:ext uri="{BB962C8B-B14F-4D97-AF65-F5344CB8AC3E}">
        <p14:creationId xmlns:p14="http://schemas.microsoft.com/office/powerpoint/2010/main" val="84452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07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2576"/>
            <a:ext cx="10515600" cy="938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79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90831"/>
            <a:ext cx="2628900" cy="538613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90831"/>
            <a:ext cx="7734300" cy="53861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67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5313"/>
            <a:ext cx="10515600" cy="925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17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089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2576"/>
            <a:ext cx="10515600" cy="938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45435"/>
            <a:ext cx="10515600" cy="94525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62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2576"/>
            <a:ext cx="10515600" cy="938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93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42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54908"/>
            <a:ext cx="3932237" cy="140249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343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42550"/>
            <a:ext cx="3932237" cy="141484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87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www.computerflu.com/computer-flu-images/computer-flu-timescales.jpg">
            <a:extLst>
              <a:ext uri="{FF2B5EF4-FFF2-40B4-BE49-F238E27FC236}">
                <a16:creationId xmlns:a16="http://schemas.microsoft.com/office/drawing/2014/main" id="{0FAEAAE9-2188-4048-81A5-696770764D0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/>
          <a:stretch/>
        </p:blipFill>
        <p:spPr bwMode="auto">
          <a:xfrm>
            <a:off x="14941" y="-15945"/>
            <a:ext cx="1217705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7C4119-9AF8-7B43-A96E-E3772C9E7ACF}"/>
              </a:ext>
            </a:extLst>
          </p:cNvPr>
          <p:cNvSpPr/>
          <p:nvPr userDrawn="1"/>
        </p:nvSpPr>
        <p:spPr>
          <a:xfrm>
            <a:off x="-14941" y="6477705"/>
            <a:ext cx="12192000" cy="3802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rgbClr val="C00000"/>
                </a:solidFill>
              </a:rPr>
              <a:t>IMR NeXUS 18-March-2021</a:t>
            </a:r>
            <a:endParaRPr lang="en-US" sz="2000" b="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BFD534-F7C2-4E4A-8A04-0A8A4FFD047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" y="0"/>
            <a:ext cx="2441868" cy="80507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076926D-E7E1-404D-A839-726AFB1011B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905" y="136525"/>
            <a:ext cx="3459487" cy="5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0AC59CE4-75E0-4B80-A518-31E6FCA607FC}"/>
              </a:ext>
            </a:extLst>
          </p:cNvPr>
          <p:cNvGrpSpPr>
            <a:grpSpLocks/>
          </p:cNvGrpSpPr>
          <p:nvPr/>
        </p:nvGrpSpPr>
        <p:grpSpPr bwMode="auto">
          <a:xfrm>
            <a:off x="1762762" y="1242769"/>
            <a:ext cx="3316287" cy="4629150"/>
            <a:chOff x="1680" y="609"/>
            <a:chExt cx="2395" cy="3252"/>
          </a:xfrm>
        </p:grpSpPr>
        <p:grpSp>
          <p:nvGrpSpPr>
            <p:cNvPr id="3" name="Group 16">
              <a:extLst>
                <a:ext uri="{FF2B5EF4-FFF2-40B4-BE49-F238E27FC236}">
                  <a16:creationId xmlns:a16="http://schemas.microsoft.com/office/drawing/2014/main" id="{092AE61A-0747-41D7-9CEB-DD2E2C7B1C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609"/>
              <a:ext cx="2395" cy="3252"/>
              <a:chOff x="1697" y="549"/>
              <a:chExt cx="2395" cy="3252"/>
            </a:xfrm>
          </p:grpSpPr>
          <p:pic>
            <p:nvPicPr>
              <p:cNvPr id="12" name="Picture 17" descr="lcls_time_scales">
                <a:extLst>
                  <a:ext uri="{FF2B5EF4-FFF2-40B4-BE49-F238E27FC236}">
                    <a16:creationId xmlns:a16="http://schemas.microsoft.com/office/drawing/2014/main" id="{F343F859-5911-487B-B21E-8148D034F1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25" t="8667" r="500" b="2115"/>
              <a:stretch>
                <a:fillRect/>
              </a:stretch>
            </p:blipFill>
            <p:spPr bwMode="auto">
              <a:xfrm>
                <a:off x="1697" y="549"/>
                <a:ext cx="2394" cy="2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8FF303EC-C215-4D59-8E3D-0A846A446D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98" y="3030"/>
                <a:ext cx="2394" cy="771"/>
                <a:chOff x="1698" y="3030"/>
                <a:chExt cx="2394" cy="771"/>
              </a:xfrm>
            </p:grpSpPr>
            <p:pic>
              <p:nvPicPr>
                <p:cNvPr id="29" name="Picture 19" descr="lcls_time_scales">
                  <a:extLst>
                    <a:ext uri="{FF2B5EF4-FFF2-40B4-BE49-F238E27FC236}">
                      <a16:creationId xmlns:a16="http://schemas.microsoft.com/office/drawing/2014/main" id="{0198A508-3A64-4E24-A80C-831A0D240A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625" t="70718" r="500" b="2115"/>
                <a:stretch>
                  <a:fillRect/>
                </a:stretch>
              </p:blipFill>
              <p:spPr bwMode="auto">
                <a:xfrm>
                  <a:off x="1698" y="3030"/>
                  <a:ext cx="2394" cy="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Rectangle 20">
                  <a:extLst>
                    <a:ext uri="{FF2B5EF4-FFF2-40B4-BE49-F238E27FC236}">
                      <a16:creationId xmlns:a16="http://schemas.microsoft.com/office/drawing/2014/main" id="{3537DA14-D409-46E5-B541-B1114C50DD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0" y="3030"/>
                  <a:ext cx="2232" cy="7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EED51AE2-23AF-40F2-8E7D-E632005B5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0" y="2646"/>
                <a:ext cx="402" cy="3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pic>
            <p:nvPicPr>
              <p:cNvPr id="15" name="Picture 22" descr="lcls_time_scales">
                <a:extLst>
                  <a:ext uri="{FF2B5EF4-FFF2-40B4-BE49-F238E27FC236}">
                    <a16:creationId xmlns:a16="http://schemas.microsoft.com/office/drawing/2014/main" id="{9E8A1C6F-CB8A-4260-BA32-BD0961D37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29" t="22409" r="30251" b="46584"/>
              <a:stretch>
                <a:fillRect/>
              </a:stretch>
            </p:blipFill>
            <p:spPr bwMode="auto">
              <a:xfrm>
                <a:off x="2545" y="2745"/>
                <a:ext cx="121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Group 23">
                <a:extLst>
                  <a:ext uri="{FF2B5EF4-FFF2-40B4-BE49-F238E27FC236}">
                    <a16:creationId xmlns:a16="http://schemas.microsoft.com/office/drawing/2014/main" id="{BD163AC3-6589-4FE3-BBA0-07451B84B7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9" y="2778"/>
                <a:ext cx="619" cy="630"/>
                <a:chOff x="1889" y="2778"/>
                <a:chExt cx="619" cy="630"/>
              </a:xfrm>
            </p:grpSpPr>
            <p:sp>
              <p:nvSpPr>
                <p:cNvPr id="23" name="Rectangle 24">
                  <a:extLst>
                    <a:ext uri="{FF2B5EF4-FFF2-40B4-BE49-F238E27FC236}">
                      <a16:creationId xmlns:a16="http://schemas.microsoft.com/office/drawing/2014/main" id="{9CEBC399-467D-4A9B-A9ED-5DA4618B6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4" y="2778"/>
                  <a:ext cx="372" cy="2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grpSp>
              <p:nvGrpSpPr>
                <p:cNvPr id="24" name="Group 25">
                  <a:extLst>
                    <a:ext uri="{FF2B5EF4-FFF2-40B4-BE49-F238E27FC236}">
                      <a16:creationId xmlns:a16="http://schemas.microsoft.com/office/drawing/2014/main" id="{78D4F983-02E6-412B-9273-291A6D3F07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89" y="2880"/>
                  <a:ext cx="619" cy="495"/>
                  <a:chOff x="1889" y="2880"/>
                  <a:chExt cx="619" cy="495"/>
                </a:xfrm>
              </p:grpSpPr>
              <p:pic>
                <p:nvPicPr>
                  <p:cNvPr id="27" name="Picture 26" descr="lcls_time_scales">
                    <a:extLst>
                      <a:ext uri="{FF2B5EF4-FFF2-40B4-BE49-F238E27FC236}">
                        <a16:creationId xmlns:a16="http://schemas.microsoft.com/office/drawing/2014/main" id="{299C7B55-B2E8-49C4-AF20-5A7DBC664FB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1875" t="82240" r="36626" b="3806"/>
                  <a:stretch>
                    <a:fillRect/>
                  </a:stretch>
                </p:blipFill>
                <p:spPr bwMode="auto">
                  <a:xfrm>
                    <a:off x="1889" y="2979"/>
                    <a:ext cx="552" cy="3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DA92BE94-E06D-42C1-93C3-DD2933A482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16" y="2880"/>
                    <a:ext cx="192" cy="25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AE2F2C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</p:grpSp>
            <p:sp>
              <p:nvSpPr>
                <p:cNvPr id="25" name="Rectangle 28">
                  <a:extLst>
                    <a:ext uri="{FF2B5EF4-FFF2-40B4-BE49-F238E27FC236}">
                      <a16:creationId xmlns:a16="http://schemas.microsoft.com/office/drawing/2014/main" id="{950E21DF-007B-4D86-B297-1EA26DB7D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6" y="3286"/>
                  <a:ext cx="114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26" name="Text Box 29">
                  <a:extLst>
                    <a:ext uri="{FF2B5EF4-FFF2-40B4-BE49-F238E27FC236}">
                      <a16:creationId xmlns:a16="http://schemas.microsoft.com/office/drawing/2014/main" id="{767F5FEB-593B-45A7-99DA-24A410DB0A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21" y="3257"/>
                  <a:ext cx="318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marL="168275" indent="-168275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800" b="1">
                      <a:solidFill>
                        <a:schemeClr val="tx1"/>
                      </a:solidFill>
                    </a:rPr>
                    <a:t>25 as</a:t>
                  </a:r>
                </a:p>
              </p:txBody>
            </p:sp>
          </p:grpSp>
          <p:sp>
            <p:nvSpPr>
              <p:cNvPr id="17" name="Text Box 30">
                <a:extLst>
                  <a:ext uri="{FF2B5EF4-FFF2-40B4-BE49-F238E27FC236}">
                    <a16:creationId xmlns:a16="http://schemas.microsoft.com/office/drawing/2014/main" id="{CB48FB1D-2BA5-4ABE-B67E-24DB0C74D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8" y="3511"/>
                <a:ext cx="309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68275" indent="-168275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CC3300"/>
                    </a:solidFill>
                  </a:rPr>
                  <a:t>1 as</a:t>
                </a:r>
              </a:p>
            </p:txBody>
          </p:sp>
          <p:sp>
            <p:nvSpPr>
              <p:cNvPr id="18" name="Text Box 31">
                <a:extLst>
                  <a:ext uri="{FF2B5EF4-FFF2-40B4-BE49-F238E27FC236}">
                    <a16:creationId xmlns:a16="http://schemas.microsoft.com/office/drawing/2014/main" id="{FF01C8A7-0C4E-40C2-B7DA-4E181E8032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4" y="3517"/>
                <a:ext cx="37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68275" indent="-168275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chemeClr val="tx1"/>
                    </a:solidFill>
                  </a:rPr>
                  <a:t>10</a:t>
                </a:r>
                <a:r>
                  <a:rPr lang="en-US" altLang="en-US" sz="1000" b="1" baseline="60000">
                    <a:solidFill>
                      <a:schemeClr val="tx1"/>
                    </a:solidFill>
                  </a:rPr>
                  <a:t>-18</a:t>
                </a:r>
                <a:r>
                  <a:rPr lang="en-US" altLang="en-US" sz="1000" b="1">
                    <a:solidFill>
                      <a:schemeClr val="tx1"/>
                    </a:solidFill>
                  </a:rPr>
                  <a:t>s</a:t>
                </a:r>
                <a:endParaRPr lang="en-US" altLang="en-US" sz="1000" b="1" baseline="60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Picture 32" descr="lcls_time_scales">
                <a:extLst>
                  <a:ext uri="{FF2B5EF4-FFF2-40B4-BE49-F238E27FC236}">
                    <a16:creationId xmlns:a16="http://schemas.microsoft.com/office/drawing/2014/main" id="{6A33D64E-627D-41BE-8E7F-0FE5061EA2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644" t="41013" r="28856" b="56062"/>
              <a:stretch>
                <a:fillRect/>
              </a:stretch>
            </p:blipFill>
            <p:spPr bwMode="auto">
              <a:xfrm>
                <a:off x="2660" y="3271"/>
                <a:ext cx="7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3" descr="lcls_time_scales">
                <a:extLst>
                  <a:ext uri="{FF2B5EF4-FFF2-40B4-BE49-F238E27FC236}">
                    <a16:creationId xmlns:a16="http://schemas.microsoft.com/office/drawing/2014/main" id="{C0CA9CDC-4D35-44E5-83D7-197CE43D80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728" t="31113" r="28377" b="65962"/>
              <a:stretch>
                <a:fillRect/>
              </a:stretch>
            </p:blipFill>
            <p:spPr bwMode="auto">
              <a:xfrm>
                <a:off x="2664" y="2997"/>
                <a:ext cx="91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34">
                <a:extLst>
                  <a:ext uri="{FF2B5EF4-FFF2-40B4-BE49-F238E27FC236}">
                    <a16:creationId xmlns:a16="http://schemas.microsoft.com/office/drawing/2014/main" id="{447DDD4D-9EAB-4A00-ACBE-EF8AA56C5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6" y="2969"/>
                <a:ext cx="211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68275" indent="-168275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chemeClr val="tx1"/>
                    </a:solidFill>
                  </a:rPr>
                  <a:t>as</a:t>
                </a:r>
              </a:p>
            </p:txBody>
          </p:sp>
          <p:sp>
            <p:nvSpPr>
              <p:cNvPr id="22" name="Text Box 35">
                <a:extLst>
                  <a:ext uri="{FF2B5EF4-FFF2-40B4-BE49-F238E27FC236}">
                    <a16:creationId xmlns:a16="http://schemas.microsoft.com/office/drawing/2014/main" id="{71D9A0C3-995A-434C-B1A0-839CF21AC1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0" y="3241"/>
                <a:ext cx="210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68275" indent="-168275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chemeClr val="tx1"/>
                    </a:solidFill>
                  </a:rPr>
                  <a:t>as</a:t>
                </a:r>
              </a:p>
            </p:txBody>
          </p:sp>
        </p:grpSp>
        <p:grpSp>
          <p:nvGrpSpPr>
            <p:cNvPr id="4" name="Group 36">
              <a:extLst>
                <a:ext uri="{FF2B5EF4-FFF2-40B4-BE49-F238E27FC236}">
                  <a16:creationId xmlns:a16="http://schemas.microsoft.com/office/drawing/2014/main" id="{526524CC-1214-445D-9372-45CCCD0CA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4" y="3267"/>
              <a:ext cx="474" cy="349"/>
              <a:chOff x="3078" y="3225"/>
              <a:chExt cx="474" cy="349"/>
            </a:xfrm>
          </p:grpSpPr>
          <p:grpSp>
            <p:nvGrpSpPr>
              <p:cNvPr id="5" name="Group 37">
                <a:extLst>
                  <a:ext uri="{FF2B5EF4-FFF2-40B4-BE49-F238E27FC236}">
                    <a16:creationId xmlns:a16="http://schemas.microsoft.com/office/drawing/2014/main" id="{1BF4F0F5-F55D-4BC7-B6D6-F0BECDE260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8" y="3368"/>
                <a:ext cx="474" cy="206"/>
                <a:chOff x="3078" y="3368"/>
                <a:chExt cx="474" cy="206"/>
              </a:xfrm>
            </p:grpSpPr>
            <p:pic>
              <p:nvPicPr>
                <p:cNvPr id="7" name="Picture 38" descr="lcls_time_scales">
                  <a:extLst>
                    <a:ext uri="{FF2B5EF4-FFF2-40B4-BE49-F238E27FC236}">
                      <a16:creationId xmlns:a16="http://schemas.microsoft.com/office/drawing/2014/main" id="{32EBC292-0979-4B28-9823-1C20C4D576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672" t="76892" r="39413" b="17540"/>
                <a:stretch>
                  <a:fillRect/>
                </a:stretch>
              </p:blipFill>
              <p:spPr bwMode="auto">
                <a:xfrm>
                  <a:off x="3078" y="3368"/>
                  <a:ext cx="428" cy="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Rectangle 39">
                  <a:extLst>
                    <a:ext uri="{FF2B5EF4-FFF2-40B4-BE49-F238E27FC236}">
                      <a16:creationId xmlns:a16="http://schemas.microsoft.com/office/drawing/2014/main" id="{36C23194-B528-4949-A110-4F050A8A4A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0" y="3458"/>
                  <a:ext cx="108" cy="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9" name="Text Box 40">
                  <a:extLst>
                    <a:ext uri="{FF2B5EF4-FFF2-40B4-BE49-F238E27FC236}">
                      <a16:creationId xmlns:a16="http://schemas.microsoft.com/office/drawing/2014/main" id="{2DDA71A4-7A83-45D5-A981-64B3FBF392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2" y="3423"/>
                  <a:ext cx="210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marL="168275" indent="-168275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800">
                      <a:solidFill>
                        <a:srgbClr val="5F5F5F"/>
                      </a:solidFill>
                    </a:rPr>
                    <a:t>as</a:t>
                  </a:r>
                </a:p>
              </p:txBody>
            </p:sp>
            <p:sp>
              <p:nvSpPr>
                <p:cNvPr id="10" name="Rectangle 41">
                  <a:extLst>
                    <a:ext uri="{FF2B5EF4-FFF2-40B4-BE49-F238E27FC236}">
                      <a16:creationId xmlns:a16="http://schemas.microsoft.com/office/drawing/2014/main" id="{D1C09255-8BCA-4BFF-ACC1-218CC79F2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2" y="3472"/>
                  <a:ext cx="56" cy="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11" name="Text Box 42">
                  <a:extLst>
                    <a:ext uri="{FF2B5EF4-FFF2-40B4-BE49-F238E27FC236}">
                      <a16:creationId xmlns:a16="http://schemas.microsoft.com/office/drawing/2014/main" id="{B24F6FB5-50BF-4FF3-B603-3CD88063A9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2" y="3425"/>
                  <a:ext cx="174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marL="168275" indent="-168275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800">
                      <a:solidFill>
                        <a:srgbClr val="5F5F5F"/>
                      </a:solidFill>
                    </a:rPr>
                    <a:t>n</a:t>
                  </a:r>
                </a:p>
              </p:txBody>
            </p:sp>
          </p:grpSp>
          <p:pic>
            <p:nvPicPr>
              <p:cNvPr id="6" name="Picture 43" descr="lcls_time_scales">
                <a:extLst>
                  <a:ext uri="{FF2B5EF4-FFF2-40B4-BE49-F238E27FC236}">
                    <a16:creationId xmlns:a16="http://schemas.microsoft.com/office/drawing/2014/main" id="{F9C90A1E-2757-489C-B879-C6CA68A9BD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295" t="76892" r="32249" b="17540"/>
              <a:stretch>
                <a:fillRect/>
              </a:stretch>
            </p:blipFill>
            <p:spPr bwMode="auto">
              <a:xfrm>
                <a:off x="3085" y="3225"/>
                <a:ext cx="35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1" name="Text Box 44">
            <a:extLst>
              <a:ext uri="{FF2B5EF4-FFF2-40B4-BE49-F238E27FC236}">
                <a16:creationId xmlns:a16="http://schemas.microsoft.com/office/drawing/2014/main" id="{36D52BA9-19E0-4BE0-955E-4257BC72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45" y="5844383"/>
            <a:ext cx="663995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68275" indent="-168275" algn="ctr" eaLnBrk="1" hangingPunct="1">
              <a:defRPr/>
            </a:pPr>
            <a:r>
              <a:rPr lang="en-US" sz="2800" b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is defined by physical processes</a:t>
            </a:r>
          </a:p>
        </p:txBody>
      </p:sp>
      <p:grpSp>
        <p:nvGrpSpPr>
          <p:cNvPr id="32" name="Group 69">
            <a:extLst>
              <a:ext uri="{FF2B5EF4-FFF2-40B4-BE49-F238E27FC236}">
                <a16:creationId xmlns:a16="http://schemas.microsoft.com/office/drawing/2014/main" id="{BD8CFA5D-E724-4300-8000-36BA6F12FC4E}"/>
              </a:ext>
            </a:extLst>
          </p:cNvPr>
          <p:cNvGrpSpPr>
            <a:grpSpLocks/>
          </p:cNvGrpSpPr>
          <p:nvPr/>
        </p:nvGrpSpPr>
        <p:grpSpPr bwMode="auto">
          <a:xfrm>
            <a:off x="553087" y="1571382"/>
            <a:ext cx="5749925" cy="4102100"/>
            <a:chOff x="1465465" y="1302367"/>
            <a:chExt cx="5748591" cy="4103053"/>
          </a:xfrm>
        </p:grpSpPr>
        <p:pic>
          <p:nvPicPr>
            <p:cNvPr id="33" name="Picture 17" descr="lcls_time_scales">
              <a:extLst>
                <a:ext uri="{FF2B5EF4-FFF2-40B4-BE49-F238E27FC236}">
                  <a16:creationId xmlns:a16="http://schemas.microsoft.com/office/drawing/2014/main" id="{B6F541A3-7CE0-40A9-89F1-CC8CA03B6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5" t="68317" r="500" b="2115"/>
            <a:stretch>
              <a:fillRect/>
            </a:stretch>
          </p:blipFill>
          <p:spPr bwMode="auto">
            <a:xfrm>
              <a:off x="1465465" y="1302367"/>
              <a:ext cx="5746190" cy="2208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18">
              <a:extLst>
                <a:ext uri="{FF2B5EF4-FFF2-40B4-BE49-F238E27FC236}">
                  <a16:creationId xmlns:a16="http://schemas.microsoft.com/office/drawing/2014/main" id="{9C187FC7-7695-4122-AFD6-2C5B5C99E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7866" y="3376436"/>
              <a:ext cx="5746190" cy="2028984"/>
              <a:chOff x="1698" y="3030"/>
              <a:chExt cx="2394" cy="771"/>
            </a:xfrm>
          </p:grpSpPr>
          <p:pic>
            <p:nvPicPr>
              <p:cNvPr id="57" name="Picture 19" descr="lcls_time_scales">
                <a:extLst>
                  <a:ext uri="{FF2B5EF4-FFF2-40B4-BE49-F238E27FC236}">
                    <a16:creationId xmlns:a16="http://schemas.microsoft.com/office/drawing/2014/main" id="{39F229AB-D61A-4180-A7D7-CFB7A1993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25" t="70718" r="500" b="2115"/>
              <a:stretch>
                <a:fillRect/>
              </a:stretch>
            </p:blipFill>
            <p:spPr bwMode="auto">
              <a:xfrm>
                <a:off x="1698" y="3030"/>
                <a:ext cx="2394" cy="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Rectangle 20">
                <a:extLst>
                  <a:ext uri="{FF2B5EF4-FFF2-40B4-BE49-F238E27FC236}">
                    <a16:creationId xmlns:a16="http://schemas.microsoft.com/office/drawing/2014/main" id="{C03FD779-A92D-4CFB-A88E-6A2E657E6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0" y="3030"/>
                <a:ext cx="2232" cy="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BA97A613-2B5C-4B44-960B-4DFDC2436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683" y="2365890"/>
              <a:ext cx="964900" cy="1042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6" name="Picture 22" descr="lcls_time_scales">
              <a:extLst>
                <a:ext uri="{FF2B5EF4-FFF2-40B4-BE49-F238E27FC236}">
                  <a16:creationId xmlns:a16="http://schemas.microsoft.com/office/drawing/2014/main" id="{23042E33-D6B7-4C03-A41A-910D098DB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29" t="22409" r="30251" b="46584"/>
            <a:stretch>
              <a:fillRect/>
            </a:stretch>
          </p:blipFill>
          <p:spPr bwMode="auto">
            <a:xfrm>
              <a:off x="3500874" y="2626421"/>
              <a:ext cx="290430" cy="2315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23">
              <a:extLst>
                <a:ext uri="{FF2B5EF4-FFF2-40B4-BE49-F238E27FC236}">
                  <a16:creationId xmlns:a16="http://schemas.microsoft.com/office/drawing/2014/main" id="{C9941C67-535B-489B-B858-714309C992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6307" y="2713257"/>
              <a:ext cx="1485750" cy="1589501"/>
              <a:chOff x="1889" y="2778"/>
              <a:chExt cx="619" cy="604"/>
            </a:xfrm>
          </p:grpSpPr>
          <p:sp>
            <p:nvSpPr>
              <p:cNvPr id="51" name="Rectangle 24">
                <a:extLst>
                  <a:ext uri="{FF2B5EF4-FFF2-40B4-BE49-F238E27FC236}">
                    <a16:creationId xmlns:a16="http://schemas.microsoft.com/office/drawing/2014/main" id="{B3E88337-9B61-4319-8DC6-9E310AF4D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2778"/>
                <a:ext cx="372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grpSp>
            <p:nvGrpSpPr>
              <p:cNvPr id="52" name="Group 25">
                <a:extLst>
                  <a:ext uri="{FF2B5EF4-FFF2-40B4-BE49-F238E27FC236}">
                    <a16:creationId xmlns:a16="http://schemas.microsoft.com/office/drawing/2014/main" id="{16D0C25F-F50A-48F4-A624-F24F5751A1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9" y="2880"/>
                <a:ext cx="619" cy="495"/>
                <a:chOff x="1889" y="2880"/>
                <a:chExt cx="619" cy="495"/>
              </a:xfrm>
            </p:grpSpPr>
            <p:pic>
              <p:nvPicPr>
                <p:cNvPr id="55" name="Picture 26" descr="lcls_time_scales">
                  <a:extLst>
                    <a:ext uri="{FF2B5EF4-FFF2-40B4-BE49-F238E27FC236}">
                      <a16:creationId xmlns:a16="http://schemas.microsoft.com/office/drawing/2014/main" id="{A6519917-6648-48FB-9D2F-8D4C7EDA88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875" t="82240" r="36626" b="3806"/>
                <a:stretch>
                  <a:fillRect/>
                </a:stretch>
              </p:blipFill>
              <p:spPr bwMode="auto">
                <a:xfrm>
                  <a:off x="1889" y="2979"/>
                  <a:ext cx="552" cy="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Rectangle 27">
                  <a:extLst>
                    <a:ext uri="{FF2B5EF4-FFF2-40B4-BE49-F238E27FC236}">
                      <a16:creationId xmlns:a16="http://schemas.microsoft.com/office/drawing/2014/main" id="{EAA8447F-0770-491A-B677-E660B315E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6" y="2880"/>
                  <a:ext cx="192" cy="2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AE2F2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</p:grpSp>
          <p:sp>
            <p:nvSpPr>
              <p:cNvPr id="53" name="Rectangle 28">
                <a:extLst>
                  <a:ext uri="{FF2B5EF4-FFF2-40B4-BE49-F238E27FC236}">
                    <a16:creationId xmlns:a16="http://schemas.microsoft.com/office/drawing/2014/main" id="{5BD0A4BF-C9DA-48C0-B5A7-7C10E6161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" y="3286"/>
                <a:ext cx="11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54" name="Text Box 29">
                <a:extLst>
                  <a:ext uri="{FF2B5EF4-FFF2-40B4-BE49-F238E27FC236}">
                    <a16:creationId xmlns:a16="http://schemas.microsoft.com/office/drawing/2014/main" id="{5AFF323C-840F-4DC0-8D1F-A9863AC463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" y="3261"/>
                <a:ext cx="306" cy="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68275" indent="-168275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chemeClr val="tx1"/>
                    </a:solidFill>
                  </a:rPr>
                  <a:t>150 as</a:t>
                </a:r>
              </a:p>
            </p:txBody>
          </p:sp>
        </p:grpSp>
        <p:sp>
          <p:nvSpPr>
            <p:cNvPr id="38" name="Text Box 30">
              <a:extLst>
                <a:ext uri="{FF2B5EF4-FFF2-40B4-BE49-F238E27FC236}">
                  <a16:creationId xmlns:a16="http://schemas.microsoft.com/office/drawing/2014/main" id="{0FA69B11-2EA9-4F15-8E83-A4867A9DD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071" y="4726226"/>
              <a:ext cx="5838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68275" indent="-168275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CC3300"/>
                  </a:solidFill>
                </a:rPr>
                <a:t>1 as</a:t>
              </a:r>
            </a:p>
          </p:txBody>
        </p:sp>
        <p:sp>
          <p:nvSpPr>
            <p:cNvPr id="39" name="Text Box 31">
              <a:extLst>
                <a:ext uri="{FF2B5EF4-FFF2-40B4-BE49-F238E27FC236}">
                  <a16:creationId xmlns:a16="http://schemas.microsoft.com/office/drawing/2014/main" id="{69A0EF86-66D2-450F-BF3D-D9943C005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390" y="4723354"/>
              <a:ext cx="7216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68275" indent="-168275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chemeClr val="tx1"/>
                  </a:solidFill>
                </a:rPr>
                <a:t>10</a:t>
              </a:r>
              <a:r>
                <a:rPr lang="en-US" altLang="en-US" sz="1600" b="1" baseline="60000">
                  <a:solidFill>
                    <a:schemeClr val="tx1"/>
                  </a:solidFill>
                </a:rPr>
                <a:t>-18</a:t>
              </a:r>
              <a:r>
                <a:rPr lang="en-US" altLang="en-US" sz="1600" b="1">
                  <a:solidFill>
                    <a:schemeClr val="tx1"/>
                  </a:solidFill>
                </a:rPr>
                <a:t>s</a:t>
              </a:r>
              <a:endParaRPr lang="en-US" altLang="en-US" sz="1600" b="1" baseline="60000">
                <a:solidFill>
                  <a:schemeClr val="tx1"/>
                </a:solidFill>
              </a:endParaRPr>
            </a:p>
          </p:txBody>
        </p:sp>
        <p:pic>
          <p:nvPicPr>
            <p:cNvPr id="40" name="Picture 32" descr="lcls_time_scales">
              <a:extLst>
                <a:ext uri="{FF2B5EF4-FFF2-40B4-BE49-F238E27FC236}">
                  <a16:creationId xmlns:a16="http://schemas.microsoft.com/office/drawing/2014/main" id="{D5E0F124-D984-41A6-9B64-605C738D2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44" t="41013" r="28856" b="56062"/>
            <a:stretch>
              <a:fillRect/>
            </a:stretch>
          </p:blipFill>
          <p:spPr bwMode="auto">
            <a:xfrm>
              <a:off x="3776902" y="4010658"/>
              <a:ext cx="172817" cy="21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3" descr="lcls_time_scales">
              <a:extLst>
                <a:ext uri="{FF2B5EF4-FFF2-40B4-BE49-F238E27FC236}">
                  <a16:creationId xmlns:a16="http://schemas.microsoft.com/office/drawing/2014/main" id="{B147BA94-C6C7-4E38-B47E-C1993BD18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28" t="31113" r="28377" b="65962"/>
            <a:stretch>
              <a:fillRect/>
            </a:stretch>
          </p:blipFill>
          <p:spPr bwMode="auto">
            <a:xfrm>
              <a:off x="3786504" y="3289592"/>
              <a:ext cx="218422" cy="21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34">
              <a:extLst>
                <a:ext uri="{FF2B5EF4-FFF2-40B4-BE49-F238E27FC236}">
                  <a16:creationId xmlns:a16="http://schemas.microsoft.com/office/drawing/2014/main" id="{4D25DE11-3E28-4A2E-B80B-BB4915346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966" y="3225236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68275" indent="-168275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tx1"/>
                  </a:solidFill>
                </a:rPr>
                <a:t>as</a:t>
              </a:r>
            </a:p>
          </p:txBody>
        </p:sp>
        <p:sp>
          <p:nvSpPr>
            <p:cNvPr id="43" name="Text Box 35">
              <a:extLst>
                <a:ext uri="{FF2B5EF4-FFF2-40B4-BE49-F238E27FC236}">
                  <a16:creationId xmlns:a16="http://schemas.microsoft.com/office/drawing/2014/main" id="{F772ED1F-D553-4FDA-81DD-23EEC8BCC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232" y="3941039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68275" indent="-168275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E2F2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tx1"/>
                  </a:solidFill>
                </a:rPr>
                <a:t>as</a:t>
              </a:r>
            </a:p>
          </p:txBody>
        </p:sp>
        <p:grpSp>
          <p:nvGrpSpPr>
            <p:cNvPr id="44" name="Group 37">
              <a:extLst>
                <a:ext uri="{FF2B5EF4-FFF2-40B4-BE49-F238E27FC236}">
                  <a16:creationId xmlns:a16="http://schemas.microsoft.com/office/drawing/2014/main" id="{BCFC7FDE-C186-4DCB-BD3D-336EDF39E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7422" y="4218541"/>
              <a:ext cx="1056109" cy="486851"/>
              <a:chOff x="3078" y="3368"/>
              <a:chExt cx="440" cy="185"/>
            </a:xfrm>
          </p:grpSpPr>
          <p:pic>
            <p:nvPicPr>
              <p:cNvPr id="46" name="Picture 38" descr="lcls_time_scales">
                <a:extLst>
                  <a:ext uri="{FF2B5EF4-FFF2-40B4-BE49-F238E27FC236}">
                    <a16:creationId xmlns:a16="http://schemas.microsoft.com/office/drawing/2014/main" id="{CD63B684-D818-4F50-B585-DD08E69AC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72" t="76892" r="39413" b="17540"/>
              <a:stretch>
                <a:fillRect/>
              </a:stretch>
            </p:blipFill>
            <p:spPr bwMode="auto">
              <a:xfrm>
                <a:off x="3078" y="3368"/>
                <a:ext cx="42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39">
                <a:extLst>
                  <a:ext uri="{FF2B5EF4-FFF2-40B4-BE49-F238E27FC236}">
                    <a16:creationId xmlns:a16="http://schemas.microsoft.com/office/drawing/2014/main" id="{FB54A491-4C2D-45ED-A6D9-59175EBBC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3458"/>
                <a:ext cx="108" cy="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48" name="Text Box 40">
                <a:extLst>
                  <a:ext uri="{FF2B5EF4-FFF2-40B4-BE49-F238E27FC236}">
                    <a16:creationId xmlns:a16="http://schemas.microsoft.com/office/drawing/2014/main" id="{C8322C28-0DFC-4A0B-9DC4-B57059873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8" y="3430"/>
                <a:ext cx="160" cy="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68275" indent="-168275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5F5F5F"/>
                    </a:solidFill>
                  </a:rPr>
                  <a:t>as</a:t>
                </a:r>
              </a:p>
            </p:txBody>
          </p:sp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D2B77FC8-E6B3-4592-B9A3-95D00720A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2" y="3472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50" name="Text Box 42">
                <a:extLst>
                  <a:ext uri="{FF2B5EF4-FFF2-40B4-BE49-F238E27FC236}">
                    <a16:creationId xmlns:a16="http://schemas.microsoft.com/office/drawing/2014/main" id="{F7BD8B59-7BDB-431A-9FFB-38B1AB0194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" y="3436"/>
                <a:ext cx="122" cy="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68275" indent="-168275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AE2F2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5F5F5F"/>
                    </a:solidFill>
                  </a:rPr>
                  <a:t>n</a:t>
                </a:r>
              </a:p>
            </p:txBody>
          </p:sp>
        </p:grpSp>
        <p:pic>
          <p:nvPicPr>
            <p:cNvPr id="45" name="Picture 82" descr="lcls_time_scales">
              <a:extLst>
                <a:ext uri="{FF2B5EF4-FFF2-40B4-BE49-F238E27FC236}">
                  <a16:creationId xmlns:a16="http://schemas.microsoft.com/office/drawing/2014/main" id="{B446DE9A-FC83-43F8-8BAA-ED1E21D47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95" t="76892" r="32249" b="17540"/>
            <a:stretch>
              <a:fillRect/>
            </a:stretch>
          </p:blipFill>
          <p:spPr bwMode="auto">
            <a:xfrm>
              <a:off x="4924221" y="3842233"/>
              <a:ext cx="859288" cy="41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BF3DC397-89BC-497A-A850-0B1D6A69B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798" y="2229908"/>
            <a:ext cx="3775075" cy="1738313"/>
          </a:xfrm>
          <a:prstGeom prst="ellipse">
            <a:avLst/>
          </a:prstGeom>
          <a:noFill/>
          <a:ln w="38100">
            <a:solidFill>
              <a:srgbClr val="AE2F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152B46A-66DB-4F87-8F1B-9BF4C6EA9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24" y="3477969"/>
            <a:ext cx="1463675" cy="1281113"/>
          </a:xfrm>
          <a:prstGeom prst="ellips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295C48ED-E5F4-4039-9290-C66BAA3D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131" y="604301"/>
            <a:ext cx="5737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606060"/>
                </a:solidFill>
                <a:cs typeface="Arial" panose="020B0604020202020204" pitchFamily="34" charset="0"/>
              </a:rPr>
              <a:t>NeXUS is the frontier of ultrafast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41632B-D5C7-4879-864B-B8894A3484E0}"/>
              </a:ext>
            </a:extLst>
          </p:cNvPr>
          <p:cNvSpPr txBox="1"/>
          <p:nvPr/>
        </p:nvSpPr>
        <p:spPr>
          <a:xfrm>
            <a:off x="6315365" y="1967078"/>
            <a:ext cx="585245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attoseconds (10</a:t>
            </a:r>
            <a:r>
              <a:rPr lang="en-US" sz="2400" baseline="300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-18</a:t>
            </a:r>
            <a:r>
              <a:rPr lang="en-US" sz="24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discovered in 2001</a:t>
            </a: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attosecond is the natural time-scale of electrons in matter</a:t>
            </a: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attoseconds formed by amplitude and phase control of a XUV HHG comb</a:t>
            </a: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XAS beamline has attosecond capability, typical value 200 </a:t>
            </a:r>
            <a:r>
              <a:rPr lang="en-US" sz="2400" i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307427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jaslab.ca/images/atto5.jpg">
            <a:extLst>
              <a:ext uri="{FF2B5EF4-FFF2-40B4-BE49-F238E27FC236}">
                <a16:creationId xmlns:a16="http://schemas.microsoft.com/office/drawing/2014/main" id="{6A838DD0-7CCC-4FD3-8160-12AC150C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47" y="1229513"/>
            <a:ext cx="8292906" cy="3275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2933C0-27C3-463F-9301-63D9D043732A}"/>
              </a:ext>
            </a:extLst>
          </p:cNvPr>
          <p:cNvSpPr txBox="1"/>
          <p:nvPr/>
        </p:nvSpPr>
        <p:spPr>
          <a:xfrm>
            <a:off x="2540379" y="4602558"/>
            <a:ext cx="71112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buFont typeface="Arial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an </a:t>
            </a:r>
            <a:r>
              <a:rPr lang="en-US" sz="2800" i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absurdly</a:t>
            </a: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small amount for time</a:t>
            </a:r>
          </a:p>
          <a:p>
            <a:pPr marL="168275" indent="-168275">
              <a:buFont typeface="Arial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as short, as the universe is old</a:t>
            </a:r>
          </a:p>
          <a:p>
            <a:pPr marL="168275" indent="-168275">
              <a:buFont typeface="Arial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shortest time humans can produce</a:t>
            </a:r>
          </a:p>
          <a:p>
            <a:pPr marL="168275" indent="-168275">
              <a:buFont typeface="Arial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extreme time precision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B5DEEF3-B411-4C5D-88E8-8CBEA953F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300" y="757200"/>
            <a:ext cx="5059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606060"/>
                </a:solidFill>
                <a:cs typeface="Arial" panose="020B0604020202020204" pitchFamily="34" charset="0"/>
              </a:rPr>
              <a:t>how short is an attosecond?</a:t>
            </a:r>
          </a:p>
        </p:txBody>
      </p:sp>
    </p:spTree>
    <p:extLst>
      <p:ext uri="{BB962C8B-B14F-4D97-AF65-F5344CB8AC3E}">
        <p14:creationId xmlns:p14="http://schemas.microsoft.com/office/powerpoint/2010/main" val="2999066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57E29-C6D8-4259-BA32-EF539D3FE80E}"/>
              </a:ext>
            </a:extLst>
          </p:cNvPr>
          <p:cNvSpPr txBox="1"/>
          <p:nvPr/>
        </p:nvSpPr>
        <p:spPr>
          <a:xfrm>
            <a:off x="4810837" y="1539855"/>
            <a:ext cx="678976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time (phase) associated with electronic excitation?</a:t>
            </a: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correlation evolve and decohere with 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6812A-F8D6-476B-B126-90CB5DBDAA3D}"/>
              </a:ext>
            </a:extLst>
          </p:cNvPr>
          <p:cNvSpPr txBox="1"/>
          <p:nvPr/>
        </p:nvSpPr>
        <p:spPr>
          <a:xfrm>
            <a:off x="3105437" y="708025"/>
            <a:ext cx="59811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response at early times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B2E764-7B50-4E18-BA28-97EEDAD16F5A}"/>
              </a:ext>
            </a:extLst>
          </p:cNvPr>
          <p:cNvGrpSpPr/>
          <p:nvPr/>
        </p:nvGrpSpPr>
        <p:grpSpPr>
          <a:xfrm>
            <a:off x="711837" y="1608100"/>
            <a:ext cx="3641799" cy="4029565"/>
            <a:chOff x="711837" y="1608100"/>
            <a:chExt cx="3641799" cy="4029565"/>
          </a:xfrm>
        </p:grpSpPr>
        <p:pic>
          <p:nvPicPr>
            <p:cNvPr id="2" name="Picture 2" descr="Abstract Image">
              <a:extLst>
                <a:ext uri="{FF2B5EF4-FFF2-40B4-BE49-F238E27FC236}">
                  <a16:creationId xmlns:a16="http://schemas.microsoft.com/office/drawing/2014/main" id="{CDF255BC-F563-43BF-B208-72A3EEEDA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37" y="1608100"/>
              <a:ext cx="3641799" cy="364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6AC787-D1C2-418B-AC4D-E1CD6A884FE8}"/>
                </a:ext>
              </a:extLst>
            </p:cNvPr>
            <p:cNvSpPr txBox="1"/>
            <p:nvPr/>
          </p:nvSpPr>
          <p:spPr>
            <a:xfrm>
              <a:off x="1176619" y="5268333"/>
              <a:ext cx="25140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Cederbaum CPL 1999</a:t>
              </a:r>
              <a:endParaRPr lang="en-US" dirty="0">
                <a:solidFill>
                  <a:srgbClr val="60606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BCA7AFD-5840-4FBD-87D8-9E0C7693CAB6}"/>
              </a:ext>
            </a:extLst>
          </p:cNvPr>
          <p:cNvSpPr txBox="1"/>
          <p:nvPr/>
        </p:nvSpPr>
        <p:spPr>
          <a:xfrm>
            <a:off x="4810836" y="3432590"/>
            <a:ext cx="688129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migration is the coherent evolution of a hole driven by correlation and relaxation</a:t>
            </a: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to charge transport which is primary in photochemistry</a:t>
            </a:r>
          </a:p>
        </p:txBody>
      </p:sp>
    </p:spTree>
    <p:extLst>
      <p:ext uri="{BB962C8B-B14F-4D97-AF65-F5344CB8AC3E}">
        <p14:creationId xmlns:p14="http://schemas.microsoft.com/office/powerpoint/2010/main" val="308781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B3562-7F0C-4250-88FD-F6506C473B9D}"/>
              </a:ext>
            </a:extLst>
          </p:cNvPr>
          <p:cNvSpPr txBox="1"/>
          <p:nvPr/>
        </p:nvSpPr>
        <p:spPr>
          <a:xfrm>
            <a:off x="694944" y="987159"/>
            <a:ext cx="10802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</a:t>
            </a:r>
            <a:r>
              <a:rPr lang="en-US" sz="3200" b="1" i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en-US" sz="3200" b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operational model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is an open NSF facility for the national user community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access is awarded based on a competitive and transparent peer review process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will have a professional staff to enable user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E8334-D315-410E-B3AF-B2AE852AFB88}"/>
              </a:ext>
            </a:extLst>
          </p:cNvPr>
          <p:cNvSpPr txBox="1"/>
          <p:nvPr/>
        </p:nvSpPr>
        <p:spPr>
          <a:xfrm>
            <a:off x="694944" y="3464982"/>
            <a:ext cx="110581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success depends on community participation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of workshops highlighting technical capabilities while soliciting user input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NeXUS executive user committee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autonomous proposal review panel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spreading the word about NeXUS through talks and other media</a:t>
            </a:r>
          </a:p>
        </p:txBody>
      </p:sp>
    </p:spTree>
    <p:extLst>
      <p:ext uri="{BB962C8B-B14F-4D97-AF65-F5344CB8AC3E}">
        <p14:creationId xmlns:p14="http://schemas.microsoft.com/office/powerpoint/2010/main" val="1550816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98BCEA-657B-4BE1-8379-5978395CF03C}"/>
              </a:ext>
            </a:extLst>
          </p:cNvPr>
          <p:cNvSpPr txBox="1"/>
          <p:nvPr/>
        </p:nvSpPr>
        <p:spPr>
          <a:xfrm>
            <a:off x="434689" y="1485900"/>
            <a:ext cx="69860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Optical Science (iOS)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 2018 by OR as an umbrella organization, user office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build, connect and educate a local community with interest in the optical sciences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responses to opportunities in emerging areas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468977-E951-429C-8CA5-B2C4AD46003C}"/>
              </a:ext>
            </a:extLst>
          </p:cNvPr>
          <p:cNvGrpSpPr/>
          <p:nvPr/>
        </p:nvGrpSpPr>
        <p:grpSpPr>
          <a:xfrm>
            <a:off x="7532961" y="1791501"/>
            <a:ext cx="4171359" cy="3679935"/>
            <a:chOff x="7569537" y="1315862"/>
            <a:chExt cx="4171359" cy="3679935"/>
          </a:xfrm>
        </p:grpSpPr>
        <p:pic>
          <p:nvPicPr>
            <p:cNvPr id="1028" name="Picture 4" descr="White Red Umbrella PNG Clipart | Gallery Yopriceville - High-Quality Images  and Transparent PNG Free Clipart">
              <a:extLst>
                <a:ext uri="{FF2B5EF4-FFF2-40B4-BE49-F238E27FC236}">
                  <a16:creationId xmlns:a16="http://schemas.microsoft.com/office/drawing/2014/main" id="{E4222D91-B848-4856-8B57-79447A502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537" y="1685194"/>
              <a:ext cx="4171359" cy="3310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97CAD6-5854-42C8-A92C-CF41974D6A78}"/>
                </a:ext>
              </a:extLst>
            </p:cNvPr>
            <p:cNvSpPr txBox="1"/>
            <p:nvPr/>
          </p:nvSpPr>
          <p:spPr>
            <a:xfrm>
              <a:off x="9131675" y="2182368"/>
              <a:ext cx="10470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50000"/>
                    </a:schemeClr>
                  </a:solidFill>
                  <a:latin typeface="Lucida Handwriting" panose="03010101010101010101" pitchFamily="66" charset="0"/>
                  <a:cs typeface="Arial" panose="020B0604020202020204" pitchFamily="34" charset="0"/>
                </a:rPr>
                <a:t>iOS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383559-67B4-4449-B15E-4064902A0202}"/>
                </a:ext>
              </a:extLst>
            </p:cNvPr>
            <p:cNvSpPr txBox="1"/>
            <p:nvPr/>
          </p:nvSpPr>
          <p:spPr>
            <a:xfrm>
              <a:off x="8609577" y="1315862"/>
              <a:ext cx="2091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of Research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11491C-5845-43D3-97D1-D1C363E4BE7C}"/>
              </a:ext>
            </a:extLst>
          </p:cNvPr>
          <p:cNvSpPr txBox="1"/>
          <p:nvPr/>
        </p:nvSpPr>
        <p:spPr>
          <a:xfrm>
            <a:off x="10772544" y="3570160"/>
            <a:ext cx="113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education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AA6A0-02BC-4E6D-A4E7-D883813904B4}"/>
              </a:ext>
            </a:extLst>
          </p:cNvPr>
          <p:cNvSpPr txBox="1"/>
          <p:nvPr/>
        </p:nvSpPr>
        <p:spPr>
          <a:xfrm>
            <a:off x="9001992" y="3730228"/>
            <a:ext cx="13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connectivity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F3C78-6C42-4DA0-9143-14A40ADCD1C4}"/>
              </a:ext>
            </a:extLst>
          </p:cNvPr>
          <p:cNvSpPr txBox="1"/>
          <p:nvPr/>
        </p:nvSpPr>
        <p:spPr>
          <a:xfrm>
            <a:off x="7449312" y="3591321"/>
            <a:ext cx="125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93437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98BCEA-657B-4BE1-8379-5978395CF03C}"/>
              </a:ext>
            </a:extLst>
          </p:cNvPr>
          <p:cNvSpPr txBox="1"/>
          <p:nvPr/>
        </p:nvSpPr>
        <p:spPr>
          <a:xfrm>
            <a:off x="414352" y="1462525"/>
            <a:ext cx="69860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 leadership under iOS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NeXUS support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administration, workshops, user office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collaborations via MOUs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support for </a:t>
            </a:r>
            <a:r>
              <a:rPr lang="en-US" sz="2800" dirty="0" err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AccelNet</a:t>
            </a: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proposal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center proposals, </a:t>
            </a:r>
            <a:r>
              <a:rPr lang="en-US" sz="2800" i="1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NSF physics frontier center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vision for the west campus research corridor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 the OSU OSA student chapter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468977-E951-429C-8CA5-B2C4AD46003C}"/>
              </a:ext>
            </a:extLst>
          </p:cNvPr>
          <p:cNvGrpSpPr/>
          <p:nvPr/>
        </p:nvGrpSpPr>
        <p:grpSpPr>
          <a:xfrm>
            <a:off x="7552023" y="1794724"/>
            <a:ext cx="4171359" cy="3679935"/>
            <a:chOff x="7569537" y="1315862"/>
            <a:chExt cx="4171359" cy="3679935"/>
          </a:xfrm>
        </p:grpSpPr>
        <p:pic>
          <p:nvPicPr>
            <p:cNvPr id="1028" name="Picture 4" descr="White Red Umbrella PNG Clipart | Gallery Yopriceville - High-Quality Images  and Transparent PNG Free Clipart">
              <a:extLst>
                <a:ext uri="{FF2B5EF4-FFF2-40B4-BE49-F238E27FC236}">
                  <a16:creationId xmlns:a16="http://schemas.microsoft.com/office/drawing/2014/main" id="{E4222D91-B848-4856-8B57-79447A502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537" y="1685194"/>
              <a:ext cx="4171359" cy="3310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97CAD6-5854-42C8-A92C-CF41974D6A78}"/>
                </a:ext>
              </a:extLst>
            </p:cNvPr>
            <p:cNvSpPr txBox="1"/>
            <p:nvPr/>
          </p:nvSpPr>
          <p:spPr>
            <a:xfrm>
              <a:off x="9131675" y="2182368"/>
              <a:ext cx="10470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50000"/>
                    </a:schemeClr>
                  </a:solidFill>
                  <a:latin typeface="Lucida Handwriting" panose="03010101010101010101" pitchFamily="66" charset="0"/>
                  <a:cs typeface="Arial" panose="020B0604020202020204" pitchFamily="34" charset="0"/>
                </a:rPr>
                <a:t>iOS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383559-67B4-4449-B15E-4064902A0202}"/>
                </a:ext>
              </a:extLst>
            </p:cNvPr>
            <p:cNvSpPr txBox="1"/>
            <p:nvPr/>
          </p:nvSpPr>
          <p:spPr>
            <a:xfrm>
              <a:off x="8609577" y="1315862"/>
              <a:ext cx="2091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of Research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11491C-5845-43D3-97D1-D1C363E4BE7C}"/>
              </a:ext>
            </a:extLst>
          </p:cNvPr>
          <p:cNvSpPr txBox="1"/>
          <p:nvPr/>
        </p:nvSpPr>
        <p:spPr>
          <a:xfrm>
            <a:off x="10755030" y="3549150"/>
            <a:ext cx="95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NSF PFC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AA6A0-02BC-4E6D-A4E7-D883813904B4}"/>
              </a:ext>
            </a:extLst>
          </p:cNvPr>
          <p:cNvSpPr txBox="1"/>
          <p:nvPr/>
        </p:nvSpPr>
        <p:spPr>
          <a:xfrm>
            <a:off x="9603779" y="3878373"/>
            <a:ext cx="14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NSF </a:t>
            </a:r>
            <a:r>
              <a:rPr lang="en-US" b="1" i="1" dirty="0" err="1">
                <a:solidFill>
                  <a:schemeClr val="bg1">
                    <a:lumMod val="50000"/>
                  </a:schemeClr>
                </a:solidFill>
              </a:rPr>
              <a:t>AccelNet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F3C78-6C42-4DA0-9143-14A40ADCD1C4}"/>
              </a:ext>
            </a:extLst>
          </p:cNvPr>
          <p:cNvSpPr txBox="1"/>
          <p:nvPr/>
        </p:nvSpPr>
        <p:spPr>
          <a:xfrm>
            <a:off x="7431798" y="3570311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NeXUS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C02FB-729B-48F2-997E-D84C6C920577}"/>
              </a:ext>
            </a:extLst>
          </p:cNvPr>
          <p:cNvSpPr txBox="1"/>
          <p:nvPr/>
        </p:nvSpPr>
        <p:spPr>
          <a:xfrm>
            <a:off x="8124310" y="387837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MOU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B1001-78B0-4C03-A2D3-0CEB945252C1}"/>
              </a:ext>
            </a:extLst>
          </p:cNvPr>
          <p:cNvSpPr txBox="1"/>
          <p:nvPr/>
        </p:nvSpPr>
        <p:spPr>
          <a:xfrm>
            <a:off x="8944993" y="3878373"/>
            <a:ext cx="58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OSA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47AB0DE6-9B8E-4983-8CB8-C2B48786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695" y="768370"/>
            <a:ext cx="10190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606060"/>
                </a:solidFill>
                <a:cs typeface="Arial" panose="020B0604020202020204" pitchFamily="34" charset="0"/>
              </a:rPr>
              <a:t>iOS building excellence in ultrafast science around NeXUS</a:t>
            </a:r>
          </a:p>
        </p:txBody>
      </p:sp>
    </p:spTree>
    <p:extLst>
      <p:ext uri="{BB962C8B-B14F-4D97-AF65-F5344CB8AC3E}">
        <p14:creationId xmlns:p14="http://schemas.microsoft.com/office/powerpoint/2010/main" val="2169047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79EDE068-2F27-4486-8246-D0B8548FD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359" y="1055632"/>
            <a:ext cx="3929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E2F2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606060"/>
                </a:solidFill>
                <a:cs typeface="Arial" panose="020B0604020202020204" pitchFamily="34" charset="0"/>
              </a:rPr>
              <a:t>panel discussion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95914F-526B-4133-BBEE-90E46224B44E}"/>
              </a:ext>
            </a:extLst>
          </p:cNvPr>
          <p:cNvGrpSpPr/>
          <p:nvPr/>
        </p:nvGrpSpPr>
        <p:grpSpPr>
          <a:xfrm>
            <a:off x="2691424" y="1724494"/>
            <a:ext cx="7401554" cy="2586054"/>
            <a:chOff x="2723407" y="2100196"/>
            <a:chExt cx="7401554" cy="25860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92FF6A-8373-4833-969D-EFDF301C279E}"/>
                </a:ext>
              </a:extLst>
            </p:cNvPr>
            <p:cNvGrpSpPr/>
            <p:nvPr/>
          </p:nvGrpSpPr>
          <p:grpSpPr>
            <a:xfrm>
              <a:off x="2763680" y="2652136"/>
              <a:ext cx="7361281" cy="2034114"/>
              <a:chOff x="838200" y="2081537"/>
              <a:chExt cx="7361281" cy="203411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D44B8C7-B8C3-4FB8-AFAE-7E88055AA1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2038" r="8537"/>
              <a:stretch/>
            </p:blipFill>
            <p:spPr>
              <a:xfrm>
                <a:off x="838200" y="2099055"/>
                <a:ext cx="1178764" cy="1484117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D338846-A671-4B79-BD96-EA97E197F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2641" y="2099055"/>
                <a:ext cx="1366133" cy="1484117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F1BD888-C44C-4E55-9265-60117DC370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874" t="12419"/>
              <a:stretch/>
            </p:blipFill>
            <p:spPr>
              <a:xfrm>
                <a:off x="3489804" y="2103685"/>
                <a:ext cx="1056452" cy="148411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1B53CEF-5C88-47D8-9E68-2CA7C23837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4735"/>
              <a:stretch/>
            </p:blipFill>
            <p:spPr>
              <a:xfrm>
                <a:off x="4602365" y="2099055"/>
                <a:ext cx="1305457" cy="148411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368801-7C14-408C-B83F-81D6F66A9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3931" y="2099055"/>
                <a:ext cx="1113861" cy="148411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46F682A-785A-41ED-A94A-1220B202D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33901" y="2081537"/>
                <a:ext cx="989411" cy="1484117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6732B1-7A13-47D5-BC2E-35A630959B86}"/>
                  </a:ext>
                </a:extLst>
              </p:cNvPr>
              <p:cNvSpPr txBox="1"/>
              <p:nvPr/>
            </p:nvSpPr>
            <p:spPr>
              <a:xfrm>
                <a:off x="873044" y="3578489"/>
                <a:ext cx="11102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 dirty="0">
                    <a:latin typeface="+mj-lt"/>
                  </a:rPr>
                  <a:t>Robert Baker</a:t>
                </a:r>
              </a:p>
              <a:p>
                <a:pPr algn="ctr"/>
                <a:r>
                  <a:rPr lang="en-US" sz="1400" i="1" dirty="0">
                    <a:latin typeface="+mj-lt"/>
                  </a:rPr>
                  <a:t>Co-Director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56E0D7-8848-4CBB-9B38-89A35018BA46}"/>
                  </a:ext>
                </a:extLst>
              </p:cNvPr>
              <p:cNvSpPr txBox="1"/>
              <p:nvPr/>
            </p:nvSpPr>
            <p:spPr>
              <a:xfrm>
                <a:off x="2196099" y="3578488"/>
                <a:ext cx="11192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 dirty="0">
                    <a:latin typeface="+mj-lt"/>
                  </a:rPr>
                  <a:t>Lou </a:t>
                </a:r>
                <a:r>
                  <a:rPr lang="en-US" sz="1400" i="1" dirty="0" err="1">
                    <a:latin typeface="+mj-lt"/>
                  </a:rPr>
                  <a:t>DiMauro</a:t>
                </a:r>
                <a:endParaRPr lang="en-US" sz="1400" i="1" dirty="0">
                  <a:latin typeface="+mj-lt"/>
                </a:endParaRPr>
              </a:p>
              <a:p>
                <a:pPr algn="ctr"/>
                <a:r>
                  <a:rPr lang="en-US" sz="1400" i="1" dirty="0">
                    <a:latin typeface="+mj-lt"/>
                  </a:rPr>
                  <a:t>Co-Director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9918F4-A11D-4128-8337-AEF2FA40F3E5}"/>
                  </a:ext>
                </a:extLst>
              </p:cNvPr>
              <p:cNvSpPr txBox="1"/>
              <p:nvPr/>
            </p:nvSpPr>
            <p:spPr>
              <a:xfrm>
                <a:off x="3557645" y="3592431"/>
                <a:ext cx="922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 dirty="0">
                    <a:latin typeface="+mj-lt"/>
                  </a:rPr>
                  <a:t>Roland </a:t>
                </a:r>
              </a:p>
              <a:p>
                <a:pPr algn="ctr"/>
                <a:r>
                  <a:rPr lang="en-US" sz="1400" i="1" dirty="0">
                    <a:latin typeface="+mj-lt"/>
                  </a:rPr>
                  <a:t>Kawakami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0CBC21-8883-4268-961D-5AF950E28787}"/>
                  </a:ext>
                </a:extLst>
              </p:cNvPr>
              <p:cNvSpPr txBox="1"/>
              <p:nvPr/>
            </p:nvSpPr>
            <p:spPr>
              <a:xfrm>
                <a:off x="4807943" y="3578488"/>
                <a:ext cx="8928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 dirty="0">
                    <a:latin typeface="+mj-lt"/>
                  </a:rPr>
                  <a:t>Jay Gupta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A055E1-AF06-4892-9559-3AC856E69CE0}"/>
                  </a:ext>
                </a:extLst>
              </p:cNvPr>
              <p:cNvSpPr txBox="1"/>
              <p:nvPr/>
            </p:nvSpPr>
            <p:spPr>
              <a:xfrm>
                <a:off x="5947851" y="3587802"/>
                <a:ext cx="11460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 dirty="0">
                    <a:latin typeface="+mj-lt"/>
                  </a:rPr>
                  <a:t>Claudia Turro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F89426-E795-476D-AF9F-F1279981A108}"/>
                  </a:ext>
                </a:extLst>
              </p:cNvPr>
              <p:cNvSpPr txBox="1"/>
              <p:nvPr/>
            </p:nvSpPr>
            <p:spPr>
              <a:xfrm>
                <a:off x="7199079" y="3592063"/>
                <a:ext cx="1000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 dirty="0">
                    <a:latin typeface="+mj-lt"/>
                  </a:rPr>
                  <a:t>Tom Allison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B58F95-D979-484F-9C8F-E64919599A09}"/>
                </a:ext>
              </a:extLst>
            </p:cNvPr>
            <p:cNvGrpSpPr/>
            <p:nvPr/>
          </p:nvGrpSpPr>
          <p:grpSpPr>
            <a:xfrm>
              <a:off x="2723407" y="2100196"/>
              <a:ext cx="7322019" cy="574088"/>
              <a:chOff x="797927" y="1529597"/>
              <a:chExt cx="7322019" cy="57408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EAC456-7C1A-4741-ABB1-836E6DE6425F}"/>
                  </a:ext>
                </a:extLst>
              </p:cNvPr>
              <p:cNvSpPr txBox="1"/>
              <p:nvPr/>
            </p:nvSpPr>
            <p:spPr>
              <a:xfrm>
                <a:off x="797927" y="1760501"/>
                <a:ext cx="1166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rgbClr val="FF0000"/>
                    </a:solidFill>
                  </a:rPr>
                  <a:t>TR-XAS/XRS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50A4E6-DB80-43DC-A9B2-2CD776C18BD9}"/>
                  </a:ext>
                </a:extLst>
              </p:cNvPr>
              <p:cNvSpPr txBox="1"/>
              <p:nvPr/>
            </p:nvSpPr>
            <p:spPr>
              <a:xfrm>
                <a:off x="2208400" y="1529597"/>
                <a:ext cx="11562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rgbClr val="7030A0"/>
                    </a:solidFill>
                  </a:rPr>
                  <a:t>ATTO / LIED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37E98A-3B77-4F5B-8617-B8976F3C8C1F}"/>
                  </a:ext>
                </a:extLst>
              </p:cNvPr>
              <p:cNvSpPr txBox="1"/>
              <p:nvPr/>
            </p:nvSpPr>
            <p:spPr>
              <a:xfrm>
                <a:off x="3521050" y="1759202"/>
                <a:ext cx="9889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rgbClr val="00B050"/>
                    </a:solidFill>
                  </a:rPr>
                  <a:t>TR-ARPES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AB6DFA-C1C5-4504-98EF-63AB73D06AB6}"/>
                  </a:ext>
                </a:extLst>
              </p:cNvPr>
              <p:cNvSpPr txBox="1"/>
              <p:nvPr/>
            </p:nvSpPr>
            <p:spPr>
              <a:xfrm>
                <a:off x="5922103" y="1765131"/>
                <a:ext cx="1166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rgbClr val="FF0000"/>
                    </a:solidFill>
                  </a:rPr>
                  <a:t>TR-XAS/XRS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9043D7-80F2-44E6-9173-1F3FF0F4145F}"/>
                  </a:ext>
                </a:extLst>
              </p:cNvPr>
              <p:cNvSpPr txBox="1"/>
              <p:nvPr/>
            </p:nvSpPr>
            <p:spPr>
              <a:xfrm>
                <a:off x="2168241" y="1760501"/>
                <a:ext cx="1166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rgbClr val="FF0000"/>
                    </a:solidFill>
                  </a:rPr>
                  <a:t>TR-XAS/XRS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A54066-5517-40AD-A787-B696C6503586}"/>
                  </a:ext>
                </a:extLst>
              </p:cNvPr>
              <p:cNvSpPr txBox="1"/>
              <p:nvPr/>
            </p:nvSpPr>
            <p:spPr>
              <a:xfrm>
                <a:off x="7130957" y="1765131"/>
                <a:ext cx="9889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rgbClr val="00B050"/>
                    </a:solidFill>
                  </a:rPr>
                  <a:t>TR-ARPES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5FE873-29FE-4C6B-A555-9CA431D9BA56}"/>
                  </a:ext>
                </a:extLst>
              </p:cNvPr>
              <p:cNvSpPr txBox="1"/>
              <p:nvPr/>
            </p:nvSpPr>
            <p:spPr>
              <a:xfrm>
                <a:off x="4823955" y="1755871"/>
                <a:ext cx="8260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rgbClr val="0070C0"/>
                    </a:solidFill>
                  </a:rPr>
                  <a:t>TR-STM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8C9181-C1F9-4780-B1ED-ED7DE488E0D2}"/>
              </a:ext>
            </a:extLst>
          </p:cNvPr>
          <p:cNvGrpSpPr/>
          <p:nvPr/>
        </p:nvGrpSpPr>
        <p:grpSpPr>
          <a:xfrm>
            <a:off x="4430519" y="4386450"/>
            <a:ext cx="3850929" cy="1988082"/>
            <a:chOff x="336920" y="4140102"/>
            <a:chExt cx="3850929" cy="1988082"/>
          </a:xfrm>
        </p:grpSpPr>
        <p:pic>
          <p:nvPicPr>
            <p:cNvPr id="25" name="Picture 24" descr="A person in a blue shirt&#10;&#10;Description automatically generated">
              <a:extLst>
                <a:ext uri="{FF2B5EF4-FFF2-40B4-BE49-F238E27FC236}">
                  <a16:creationId xmlns:a16="http://schemas.microsoft.com/office/drawing/2014/main" id="{0FEF36A4-5C28-4D85-8172-B45DFB60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10708" y="4156866"/>
              <a:ext cx="1110996" cy="1481328"/>
            </a:xfrm>
            <a:prstGeom prst="rect">
              <a:avLst/>
            </a:prstGeom>
          </p:spPr>
        </p:pic>
        <p:pic>
          <p:nvPicPr>
            <p:cNvPr id="26" name="Picture 25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76A92CB1-B88D-4576-AF3D-0D52CF3B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9912" y="4155940"/>
              <a:ext cx="1133669" cy="1481328"/>
            </a:xfrm>
            <a:prstGeom prst="rect">
              <a:avLst/>
            </a:prstGeom>
          </p:spPr>
        </p:pic>
        <p:pic>
          <p:nvPicPr>
            <p:cNvPr id="27" name="Picture 26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26DB2BD9-C602-4F52-B62C-A635B99D2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43102" y="4140102"/>
              <a:ext cx="1110996" cy="14813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F5691F-5E54-4770-A06D-020234C98177}"/>
                </a:ext>
              </a:extLst>
            </p:cNvPr>
            <p:cNvSpPr txBox="1"/>
            <p:nvPr/>
          </p:nvSpPr>
          <p:spPr>
            <a:xfrm>
              <a:off x="336920" y="5604964"/>
              <a:ext cx="14084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latin typeface="+mj-lt"/>
                </a:rPr>
                <a:t>Tim Scarborough</a:t>
              </a:r>
            </a:p>
            <a:p>
              <a:pPr algn="ctr"/>
              <a:r>
                <a:rPr lang="en-US" sz="1400" i="1" dirty="0">
                  <a:latin typeface="+mj-lt"/>
                </a:rPr>
                <a:t>Facility Manager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C29CB3-7514-447C-8493-09D5344C5C7A}"/>
                </a:ext>
              </a:extLst>
            </p:cNvPr>
            <p:cNvSpPr txBox="1"/>
            <p:nvPr/>
          </p:nvSpPr>
          <p:spPr>
            <a:xfrm>
              <a:off x="1602800" y="5604964"/>
              <a:ext cx="13915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latin typeface="+mj-lt"/>
                </a:rPr>
                <a:t>TJ </a:t>
              </a:r>
              <a:r>
                <a:rPr lang="en-US" sz="1400" i="1" dirty="0" err="1">
                  <a:latin typeface="+mj-lt"/>
                </a:rPr>
                <a:t>Ronningen</a:t>
              </a:r>
              <a:endParaRPr lang="en-US" sz="1400" i="1" dirty="0">
                <a:latin typeface="+mj-lt"/>
              </a:endParaRPr>
            </a:p>
            <a:p>
              <a:pPr algn="ctr"/>
              <a:r>
                <a:rPr lang="en-US" sz="1400" i="1" dirty="0">
                  <a:latin typeface="+mj-lt"/>
                </a:rPr>
                <a:t>Project Manager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B7F74A-29AC-4C3D-9AAD-DF1CE770CDE6}"/>
                </a:ext>
              </a:extLst>
            </p:cNvPr>
            <p:cNvSpPr txBox="1"/>
            <p:nvPr/>
          </p:nvSpPr>
          <p:spPr>
            <a:xfrm>
              <a:off x="2904998" y="5604038"/>
              <a:ext cx="1282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latin typeface="+mj-lt"/>
                </a:rPr>
                <a:t>Jessi Middleton</a:t>
              </a:r>
            </a:p>
            <a:p>
              <a:pPr algn="ctr"/>
              <a:r>
                <a:rPr lang="en-US" sz="1400" i="1" dirty="0">
                  <a:latin typeface="+mj-lt"/>
                </a:rPr>
                <a:t>Administrative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19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676</Words>
  <Application>Microsoft Office PowerPoint</Application>
  <PresentationFormat>Widescreen</PresentationFormat>
  <Paragraphs>113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Lucida Handwriting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Biannual Users Meeting</dc:title>
  <dc:creator>Baker, Robert</dc:creator>
  <cp:lastModifiedBy>DiMauro, Louis</cp:lastModifiedBy>
  <cp:revision>70</cp:revision>
  <dcterms:created xsi:type="dcterms:W3CDTF">2020-07-27T20:37:46Z</dcterms:created>
  <dcterms:modified xsi:type="dcterms:W3CDTF">2021-03-18T14:38:41Z</dcterms:modified>
</cp:coreProperties>
</file>