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handoutMasterIdLst>
    <p:handoutMasterId r:id="rId24"/>
  </p:handoutMasterIdLst>
  <p:sldIdLst>
    <p:sldId id="1058" r:id="rId2"/>
    <p:sldId id="1108" r:id="rId3"/>
    <p:sldId id="1112" r:id="rId4"/>
    <p:sldId id="1109" r:id="rId5"/>
    <p:sldId id="1110" r:id="rId6"/>
    <p:sldId id="1113" r:id="rId7"/>
    <p:sldId id="1122" r:id="rId8"/>
    <p:sldId id="1123" r:id="rId9"/>
    <p:sldId id="1124" r:id="rId10"/>
    <p:sldId id="1093" r:id="rId11"/>
    <p:sldId id="1092" r:id="rId12"/>
    <p:sldId id="1059" r:id="rId13"/>
    <p:sldId id="1087" r:id="rId14"/>
    <p:sldId id="1060" r:id="rId15"/>
    <p:sldId id="1063" r:id="rId16"/>
    <p:sldId id="1005" r:id="rId17"/>
    <p:sldId id="1077" r:id="rId18"/>
    <p:sldId id="1064" r:id="rId19"/>
    <p:sldId id="1125" r:id="rId20"/>
    <p:sldId id="1126" r:id="rId21"/>
    <p:sldId id="1127"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Robert" initials="BR" lastIdx="1" clrIdx="0">
    <p:extLst>
      <p:ext uri="{19B8F6BF-5375-455C-9EA6-DF929625EA0E}">
        <p15:presenceInfo xmlns:p15="http://schemas.microsoft.com/office/powerpoint/2012/main" userId="S::baker.2364@osu.edu::2d652a99-adbc-46fb-a331-a8ee93cb2a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6BB9"/>
    <a:srgbClr val="DBD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88435"/>
  </p:normalViewPr>
  <p:slideViewPr>
    <p:cSldViewPr snapToGrid="0" snapToObjects="1">
      <p:cViewPr varScale="1">
        <p:scale>
          <a:sx n="113" d="100"/>
          <a:sy n="113" d="100"/>
        </p:scale>
        <p:origin x="184" y="43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827867-2B15-2C48-B07F-63F4240372A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FC4183-11D0-1847-90A5-871BA587B9BD}"/>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r>
              <a:rPr lang="en-US"/>
              <a:t>2/23/20</a:t>
            </a:r>
          </a:p>
        </p:txBody>
      </p:sp>
      <p:sp>
        <p:nvSpPr>
          <p:cNvPr id="4" name="Footer Placeholder 3">
            <a:extLst>
              <a:ext uri="{FF2B5EF4-FFF2-40B4-BE49-F238E27FC236}">
                <a16:creationId xmlns:a16="http://schemas.microsoft.com/office/drawing/2014/main" id="{19F09753-73F7-4E4B-B6EB-30DBB61FF7E4}"/>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D9B554-B5C5-B644-B333-EB59D04AA3D2}"/>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CCD2D49-A377-AC4F-8B0D-7C07CB6E1047}" type="slidenum">
              <a:rPr lang="en-US" smtClean="0"/>
              <a:t>‹#›</a:t>
            </a:fld>
            <a:endParaRPr lang="en-US"/>
          </a:p>
        </p:txBody>
      </p:sp>
    </p:spTree>
    <p:extLst>
      <p:ext uri="{BB962C8B-B14F-4D97-AF65-F5344CB8AC3E}">
        <p14:creationId xmlns:p14="http://schemas.microsoft.com/office/powerpoint/2010/main" val="42191781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r>
              <a:rPr lang="en-US"/>
              <a:t>2/23/20</a:t>
            </a: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83BC5F0-E82D-8C44-AC3B-6BFCA6D7927A}" type="slidenum">
              <a:rPr lang="en-US" smtClean="0"/>
              <a:t>‹#›</a:t>
            </a:fld>
            <a:endParaRPr lang="en-US"/>
          </a:p>
        </p:txBody>
      </p:sp>
    </p:spTree>
    <p:extLst>
      <p:ext uri="{BB962C8B-B14F-4D97-AF65-F5344CB8AC3E}">
        <p14:creationId xmlns:p14="http://schemas.microsoft.com/office/powerpoint/2010/main" val="4783778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87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5061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30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728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362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17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596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65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067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53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780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237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90831"/>
            <a:ext cx="2628900" cy="53861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90831"/>
            <a:ext cx="7734300" cy="53861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06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5313"/>
            <a:ext cx="10515600" cy="925375"/>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791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508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4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45435"/>
            <a:ext cx="10515600" cy="94525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016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799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94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54908"/>
            <a:ext cx="3932237" cy="1402492"/>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1434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2550"/>
            <a:ext cx="3932237" cy="1414849"/>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98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2576"/>
            <a:ext cx="10515600" cy="9381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n-US" sz="2800"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sz="240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C8E512D5-E747-AC47-8034-E2509E627E58}" type="slidenum">
              <a:rPr lang="en-US" sz="2400" smtClean="0"/>
              <a:pPr/>
              <a:t>‹#›</a:t>
            </a:fld>
            <a:endParaRPr lang="en-US" sz="2400" dirty="0"/>
          </a:p>
        </p:txBody>
      </p:sp>
      <p:pic>
        <p:nvPicPr>
          <p:cNvPr id="11" name="Picture 10" descr="TheOhioStateUniversity-Horiz-RGBHEX.png">
            <a:extLst>
              <a:ext uri="{FF2B5EF4-FFF2-40B4-BE49-F238E27FC236}">
                <a16:creationId xmlns:a16="http://schemas.microsoft.com/office/drawing/2014/main" id="{0414030B-59F4-3A47-B626-0F914A3244E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3400" y="81840"/>
            <a:ext cx="3783719" cy="548640"/>
          </a:xfrm>
          <a:prstGeom prst="rect">
            <a:avLst/>
          </a:prstGeom>
        </p:spPr>
      </p:pic>
      <p:sp>
        <p:nvSpPr>
          <p:cNvPr id="12" name="Rectangle 11">
            <a:extLst>
              <a:ext uri="{FF2B5EF4-FFF2-40B4-BE49-F238E27FC236}">
                <a16:creationId xmlns:a16="http://schemas.microsoft.com/office/drawing/2014/main" id="{797C4119-9AF8-7B43-A96E-E3772C9E7ACF}"/>
              </a:ext>
            </a:extLst>
          </p:cNvPr>
          <p:cNvSpPr/>
          <p:nvPr userDrawn="1"/>
        </p:nvSpPr>
        <p:spPr>
          <a:xfrm>
            <a:off x="0" y="6245707"/>
            <a:ext cx="12192000" cy="60628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C00000"/>
                </a:solidFill>
              </a:rPr>
              <a:t>NSF </a:t>
            </a:r>
            <a:r>
              <a:rPr lang="en-US" sz="2400" dirty="0" err="1">
                <a:solidFill>
                  <a:schemeClr val="bg2">
                    <a:lumMod val="25000"/>
                  </a:schemeClr>
                </a:solidFill>
              </a:rPr>
              <a:t>N</a:t>
            </a:r>
            <a:r>
              <a:rPr lang="en-US" sz="2400" dirty="0" err="1">
                <a:solidFill>
                  <a:srgbClr val="C00000"/>
                </a:solidFill>
                <a:latin typeface="Apple Chancery" panose="03020702040506060504" pitchFamily="66" charset="-79"/>
                <a:cs typeface="Apple Chancery" panose="03020702040506060504" pitchFamily="66" charset="-79"/>
              </a:rPr>
              <a:t>e</a:t>
            </a:r>
            <a:r>
              <a:rPr lang="en-US" sz="2400" dirty="0" err="1">
                <a:solidFill>
                  <a:schemeClr val="bg2">
                    <a:lumMod val="25000"/>
                  </a:schemeClr>
                </a:solidFill>
              </a:rPr>
              <a:t>X</a:t>
            </a:r>
            <a:r>
              <a:rPr lang="en-US" sz="2400" dirty="0" err="1">
                <a:solidFill>
                  <a:schemeClr val="accent1"/>
                </a:solidFill>
              </a:rPr>
              <a:t>US</a:t>
            </a:r>
            <a:r>
              <a:rPr lang="en-US" sz="2400" dirty="0">
                <a:solidFill>
                  <a:srgbClr val="C00000"/>
                </a:solidFill>
              </a:rPr>
              <a:t>									</a:t>
            </a:r>
            <a:fld id="{EAA2704C-9E52-0245-9ABB-F392EE3A22E1}" type="slidenum">
              <a:rPr lang="en-US" sz="2400" smtClean="0">
                <a:solidFill>
                  <a:srgbClr val="C00000"/>
                </a:solidFill>
              </a:rPr>
              <a:t>‹#›</a:t>
            </a:fld>
            <a:r>
              <a:rPr lang="en-US" sz="2400" dirty="0">
                <a:solidFill>
                  <a:srgbClr val="C00000"/>
                </a:solidFill>
              </a:rPr>
              <a:t>							March 18, 2021</a:t>
            </a:r>
            <a:endParaRPr lang="en-US" sz="2400" dirty="0"/>
          </a:p>
        </p:txBody>
      </p:sp>
      <p:pic>
        <p:nvPicPr>
          <p:cNvPr id="8" name="Picture 7" descr="A picture containing drawing&#10;&#10;Description automatically generated">
            <a:extLst>
              <a:ext uri="{FF2B5EF4-FFF2-40B4-BE49-F238E27FC236}">
                <a16:creationId xmlns:a16="http://schemas.microsoft.com/office/drawing/2014/main" id="{08BFD534-F7C2-4E4A-8A04-0A8A4FFD0476}"/>
              </a:ext>
            </a:extLst>
          </p:cNvPr>
          <p:cNvPicPr>
            <a:picLocks noChangeAspect="1"/>
          </p:cNvPicPr>
          <p:nvPr userDrawn="1"/>
        </p:nvPicPr>
        <p:blipFill>
          <a:blip r:embed="rId14"/>
          <a:stretch>
            <a:fillRect/>
          </a:stretch>
        </p:blipFill>
        <p:spPr>
          <a:xfrm>
            <a:off x="0" y="0"/>
            <a:ext cx="2441868" cy="805070"/>
          </a:xfrm>
          <a:prstGeom prst="rect">
            <a:avLst/>
          </a:prstGeom>
        </p:spPr>
      </p:pic>
    </p:spTree>
    <p:extLst>
      <p:ext uri="{BB962C8B-B14F-4D97-AF65-F5344CB8AC3E}">
        <p14:creationId xmlns:p14="http://schemas.microsoft.com/office/powerpoint/2010/main" val="3673600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D7AC-7745-3846-B949-7A7BC1D8218E}"/>
              </a:ext>
            </a:extLst>
          </p:cNvPr>
          <p:cNvSpPr>
            <a:spLocks noGrp="1"/>
          </p:cNvSpPr>
          <p:nvPr>
            <p:ph type="ctrTitle"/>
          </p:nvPr>
        </p:nvSpPr>
        <p:spPr>
          <a:xfrm>
            <a:off x="130630" y="2942042"/>
            <a:ext cx="12061370" cy="1355750"/>
          </a:xfrm>
        </p:spPr>
        <p:txBody>
          <a:bodyPr>
            <a:noAutofit/>
          </a:bodyPr>
          <a:lstStyle/>
          <a:p>
            <a:pPr algn="l"/>
            <a:r>
              <a:rPr lang="en-US" sz="5600" b="1" dirty="0"/>
              <a:t>NSF </a:t>
            </a:r>
            <a:r>
              <a:rPr lang="en-US" sz="5600" b="1" dirty="0" err="1"/>
              <a:t>NeXUS</a:t>
            </a:r>
            <a:r>
              <a:rPr lang="en-US" sz="5600" b="1" dirty="0"/>
              <a:t> and the Future of Ultrafast Optical Sciences</a:t>
            </a:r>
          </a:p>
        </p:txBody>
      </p:sp>
      <p:sp>
        <p:nvSpPr>
          <p:cNvPr id="3" name="Subtitle 2">
            <a:extLst>
              <a:ext uri="{FF2B5EF4-FFF2-40B4-BE49-F238E27FC236}">
                <a16:creationId xmlns:a16="http://schemas.microsoft.com/office/drawing/2014/main" id="{882F5C2B-86ED-EF44-AC07-8BD98AAE368E}"/>
              </a:ext>
            </a:extLst>
          </p:cNvPr>
          <p:cNvSpPr>
            <a:spLocks noGrp="1"/>
          </p:cNvSpPr>
          <p:nvPr>
            <p:ph type="subTitle" idx="1"/>
          </p:nvPr>
        </p:nvSpPr>
        <p:spPr>
          <a:xfrm>
            <a:off x="130630" y="4353551"/>
            <a:ext cx="9144000" cy="911117"/>
          </a:xfrm>
        </p:spPr>
        <p:txBody>
          <a:bodyPr>
            <a:normAutofit/>
          </a:bodyPr>
          <a:lstStyle/>
          <a:p>
            <a:pPr algn="l"/>
            <a:r>
              <a:rPr lang="en-US" sz="2000" dirty="0"/>
              <a:t>March 18, 2021</a:t>
            </a:r>
          </a:p>
        </p:txBody>
      </p:sp>
      <p:sp>
        <p:nvSpPr>
          <p:cNvPr id="82"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3C3F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E0F20E85-745E-7048-99AB-553327179648}"/>
              </a:ext>
            </a:extLst>
          </p:cNvPr>
          <p:cNvPicPr>
            <a:picLocks noChangeAspect="1"/>
          </p:cNvPicPr>
          <p:nvPr/>
        </p:nvPicPr>
        <p:blipFill rotWithShape="1">
          <a:blip r:embed="rId3"/>
          <a:srcRect t="12863" r="1" b="11565"/>
          <a:stretch/>
        </p:blipFill>
        <p:spPr>
          <a:xfrm>
            <a:off x="3609126" y="40194"/>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8" name="Rectangle 7">
            <a:extLst>
              <a:ext uri="{FF2B5EF4-FFF2-40B4-BE49-F238E27FC236}">
                <a16:creationId xmlns:a16="http://schemas.microsoft.com/office/drawing/2014/main" id="{CFD54402-F84C-5B45-B949-FD3C4D526F67}"/>
              </a:ext>
            </a:extLst>
          </p:cNvPr>
          <p:cNvSpPr/>
          <p:nvPr/>
        </p:nvSpPr>
        <p:spPr>
          <a:xfrm>
            <a:off x="-4346" y="6229979"/>
            <a:ext cx="7721206" cy="627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3CB878DD-7AD1-C948-9CF3-422054E7FF06}"/>
              </a:ext>
            </a:extLst>
          </p:cNvPr>
          <p:cNvPicPr>
            <a:picLocks noChangeAspect="1"/>
          </p:cNvPicPr>
          <p:nvPr/>
        </p:nvPicPr>
        <p:blipFill>
          <a:blip r:embed="rId4"/>
          <a:stretch>
            <a:fillRect/>
          </a:stretch>
        </p:blipFill>
        <p:spPr>
          <a:xfrm>
            <a:off x="130630" y="5342910"/>
            <a:ext cx="7721206" cy="1273999"/>
          </a:xfrm>
          <a:prstGeom prst="rect">
            <a:avLst/>
          </a:prstGeom>
        </p:spPr>
      </p:pic>
    </p:spTree>
    <p:extLst>
      <p:ext uri="{BB962C8B-B14F-4D97-AF65-F5344CB8AC3E}">
        <p14:creationId xmlns:p14="http://schemas.microsoft.com/office/powerpoint/2010/main" val="368731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F7EA-A2BE-B24E-8FA4-BBD58941CDC2}"/>
              </a:ext>
            </a:extLst>
          </p:cNvPr>
          <p:cNvSpPr>
            <a:spLocks noGrp="1"/>
          </p:cNvSpPr>
          <p:nvPr>
            <p:ph type="title"/>
          </p:nvPr>
        </p:nvSpPr>
        <p:spPr/>
        <p:txBody>
          <a:bodyPr/>
          <a:lstStyle/>
          <a:p>
            <a:r>
              <a:rPr lang="en-US" dirty="0"/>
              <a:t>NSF Midscale Projects</a:t>
            </a:r>
          </a:p>
        </p:txBody>
      </p:sp>
      <p:sp>
        <p:nvSpPr>
          <p:cNvPr id="3" name="Content Placeholder 2">
            <a:extLst>
              <a:ext uri="{FF2B5EF4-FFF2-40B4-BE49-F238E27FC236}">
                <a16:creationId xmlns:a16="http://schemas.microsoft.com/office/drawing/2014/main" id="{B4DA287D-2BD0-6241-8A63-0870AC6F4338}"/>
              </a:ext>
            </a:extLst>
          </p:cNvPr>
          <p:cNvSpPr>
            <a:spLocks noGrp="1"/>
          </p:cNvSpPr>
          <p:nvPr>
            <p:ph idx="1"/>
          </p:nvPr>
        </p:nvSpPr>
        <p:spPr/>
        <p:txBody>
          <a:bodyPr>
            <a:normAutofit/>
          </a:bodyPr>
          <a:lstStyle/>
          <a:p>
            <a:r>
              <a:rPr lang="en-US" b="1" dirty="0"/>
              <a:t>2019 was inaugural year for NSF Midscale Infrastructure program</a:t>
            </a:r>
          </a:p>
          <a:p>
            <a:r>
              <a:rPr lang="en-US" b="1" dirty="0"/>
              <a:t>Out of 254 proposals, NSF made 10 awards (funding rate &lt;4%)</a:t>
            </a:r>
          </a:p>
          <a:p>
            <a:pPr lvl="1"/>
            <a:r>
              <a:rPr lang="en-US" b="1" dirty="0"/>
              <a:t>3 Infrastructure design projects</a:t>
            </a:r>
          </a:p>
          <a:p>
            <a:pPr lvl="1"/>
            <a:r>
              <a:rPr lang="en-US" b="1" dirty="0"/>
              <a:t>7 Implementation projects</a:t>
            </a:r>
          </a:p>
          <a:p>
            <a:pPr lvl="1"/>
            <a:r>
              <a:rPr lang="en-US" b="1" dirty="0">
                <a:solidFill>
                  <a:srgbClr val="C00000"/>
                </a:solidFill>
              </a:rPr>
              <a:t>2 of these 7 were awarded to Ohio State</a:t>
            </a:r>
          </a:p>
          <a:p>
            <a:pPr lvl="2"/>
            <a:r>
              <a:rPr lang="en-US" b="1" dirty="0">
                <a:solidFill>
                  <a:srgbClr val="C00000"/>
                </a:solidFill>
              </a:rPr>
              <a:t>National </a:t>
            </a:r>
            <a:r>
              <a:rPr lang="en-US" b="1" dirty="0" err="1">
                <a:solidFill>
                  <a:srgbClr val="C00000"/>
                </a:solidFill>
              </a:rPr>
              <a:t>eXtreme</a:t>
            </a:r>
            <a:r>
              <a:rPr lang="en-US" b="1" dirty="0">
                <a:solidFill>
                  <a:srgbClr val="C00000"/>
                </a:solidFill>
              </a:rPr>
              <a:t> Ultrafast Science Facility</a:t>
            </a:r>
          </a:p>
          <a:p>
            <a:pPr lvl="2"/>
            <a:r>
              <a:rPr lang="en-US" b="1" dirty="0">
                <a:solidFill>
                  <a:srgbClr val="C00000"/>
                </a:solidFill>
              </a:rPr>
              <a:t>Gateway Ultrahigh Field NMR (Rafael </a:t>
            </a:r>
            <a:r>
              <a:rPr lang="en-US" b="1" dirty="0" err="1">
                <a:solidFill>
                  <a:srgbClr val="C00000"/>
                </a:solidFill>
              </a:rPr>
              <a:t>Bruschweiler</a:t>
            </a:r>
            <a:r>
              <a:rPr lang="en-US" b="1" dirty="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33660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F7EA-A2BE-B24E-8FA4-BBD58941CDC2}"/>
              </a:ext>
            </a:extLst>
          </p:cNvPr>
          <p:cNvSpPr>
            <a:spLocks noGrp="1"/>
          </p:cNvSpPr>
          <p:nvPr>
            <p:ph type="title"/>
          </p:nvPr>
        </p:nvSpPr>
        <p:spPr/>
        <p:txBody>
          <a:bodyPr/>
          <a:lstStyle/>
          <a:p>
            <a:r>
              <a:rPr lang="en-US" dirty="0"/>
              <a:t>NSF Midscale Projects</a:t>
            </a:r>
          </a:p>
        </p:txBody>
      </p:sp>
      <p:sp>
        <p:nvSpPr>
          <p:cNvPr id="3" name="Content Placeholder 2">
            <a:extLst>
              <a:ext uri="{FF2B5EF4-FFF2-40B4-BE49-F238E27FC236}">
                <a16:creationId xmlns:a16="http://schemas.microsoft.com/office/drawing/2014/main" id="{B4DA287D-2BD0-6241-8A63-0870AC6F4338}"/>
              </a:ext>
            </a:extLst>
          </p:cNvPr>
          <p:cNvSpPr>
            <a:spLocks noGrp="1"/>
          </p:cNvSpPr>
          <p:nvPr>
            <p:ph idx="1"/>
          </p:nvPr>
        </p:nvSpPr>
        <p:spPr>
          <a:xfrm>
            <a:off x="838200" y="1825625"/>
            <a:ext cx="10515600" cy="3570340"/>
          </a:xfrm>
        </p:spPr>
        <p:txBody>
          <a:bodyPr>
            <a:normAutofit fontScale="70000" lnSpcReduction="20000"/>
          </a:bodyPr>
          <a:lstStyle/>
          <a:p>
            <a:pPr marL="514350" indent="-514350">
              <a:buFont typeface="+mj-lt"/>
              <a:buAutoNum type="arabicPeriod"/>
            </a:pPr>
            <a:r>
              <a:rPr lang="en-US" b="1" dirty="0" err="1">
                <a:solidFill>
                  <a:srgbClr val="C00000"/>
                </a:solidFill>
              </a:rPr>
              <a:t>NeXUS</a:t>
            </a:r>
            <a:r>
              <a:rPr lang="en-US" b="1" dirty="0">
                <a:solidFill>
                  <a:srgbClr val="C00000"/>
                </a:solidFill>
              </a:rPr>
              <a:t> (CHE)</a:t>
            </a:r>
          </a:p>
          <a:p>
            <a:pPr marL="514350" indent="-514350">
              <a:buFont typeface="+mj-lt"/>
              <a:buAutoNum type="arabicPeriod"/>
            </a:pPr>
            <a:r>
              <a:rPr lang="en-US" dirty="0">
                <a:solidFill>
                  <a:schemeClr val="bg1">
                    <a:lumMod val="50000"/>
                  </a:schemeClr>
                </a:solidFill>
              </a:rPr>
              <a:t>Next Generation Event Horizon Telescope – </a:t>
            </a:r>
            <a:r>
              <a:rPr lang="en-US" i="1" dirty="0">
                <a:solidFill>
                  <a:schemeClr val="accent1"/>
                </a:solidFill>
              </a:rPr>
              <a:t>Design only</a:t>
            </a:r>
            <a:r>
              <a:rPr lang="en-US" dirty="0">
                <a:solidFill>
                  <a:schemeClr val="bg1">
                    <a:lumMod val="50000"/>
                  </a:schemeClr>
                </a:solidFill>
              </a:rPr>
              <a:t> (AST)</a:t>
            </a:r>
          </a:p>
          <a:p>
            <a:pPr marL="514350" indent="-514350">
              <a:buFont typeface="+mj-lt"/>
              <a:buAutoNum type="arabicPeriod"/>
            </a:pPr>
            <a:r>
              <a:rPr lang="en-US" dirty="0">
                <a:solidFill>
                  <a:schemeClr val="bg1">
                    <a:lumMod val="50000"/>
                  </a:schemeClr>
                </a:solidFill>
              </a:rPr>
              <a:t>Wyoming King Air Atmospheric Research Aircraft (AGS)</a:t>
            </a:r>
          </a:p>
          <a:p>
            <a:pPr marL="514350" indent="-514350">
              <a:buFont typeface="+mj-lt"/>
              <a:buAutoNum type="arabicPeriod"/>
            </a:pPr>
            <a:r>
              <a:rPr lang="en-US" b="1" dirty="0">
                <a:solidFill>
                  <a:srgbClr val="C00000"/>
                </a:solidFill>
              </a:rPr>
              <a:t>Gateway Ultrahigh Field NMR (DBI)</a:t>
            </a:r>
          </a:p>
          <a:p>
            <a:pPr marL="514350" indent="-514350">
              <a:buFont typeface="+mj-lt"/>
              <a:buAutoNum type="arabicPeriod"/>
            </a:pPr>
            <a:r>
              <a:rPr lang="en-US" dirty="0">
                <a:solidFill>
                  <a:schemeClr val="bg1">
                    <a:lumMod val="50000"/>
                  </a:schemeClr>
                </a:solidFill>
              </a:rPr>
              <a:t>Gravitation Wave Detection CMB-S4 – </a:t>
            </a:r>
            <a:r>
              <a:rPr lang="en-US" i="1" dirty="0">
                <a:solidFill>
                  <a:schemeClr val="accent1"/>
                </a:solidFill>
              </a:rPr>
              <a:t>Design only</a:t>
            </a:r>
            <a:r>
              <a:rPr lang="en-US" dirty="0">
                <a:solidFill>
                  <a:schemeClr val="bg1">
                    <a:lumMod val="50000"/>
                  </a:schemeClr>
                </a:solidFill>
              </a:rPr>
              <a:t> (OPP)</a:t>
            </a:r>
          </a:p>
          <a:p>
            <a:pPr marL="514350" indent="-514350">
              <a:buFont typeface="+mj-lt"/>
              <a:buAutoNum type="arabicPeriod"/>
            </a:pPr>
            <a:r>
              <a:rPr lang="en-US" dirty="0">
                <a:solidFill>
                  <a:schemeClr val="bg1">
                    <a:lumMod val="50000"/>
                  </a:schemeClr>
                </a:solidFill>
              </a:rPr>
              <a:t>Compact X-Ray Free Electron Laser – </a:t>
            </a:r>
            <a:r>
              <a:rPr lang="en-US" i="1" dirty="0">
                <a:solidFill>
                  <a:schemeClr val="accent1"/>
                </a:solidFill>
              </a:rPr>
              <a:t>Design only</a:t>
            </a:r>
            <a:r>
              <a:rPr lang="en-US" dirty="0">
                <a:solidFill>
                  <a:schemeClr val="bg1">
                    <a:lumMod val="50000"/>
                  </a:schemeClr>
                </a:solidFill>
              </a:rPr>
              <a:t> (DBI)</a:t>
            </a:r>
          </a:p>
          <a:p>
            <a:pPr marL="514350" indent="-514350">
              <a:buFont typeface="+mj-lt"/>
              <a:buAutoNum type="arabicPeriod"/>
            </a:pPr>
            <a:r>
              <a:rPr lang="en-US" dirty="0">
                <a:solidFill>
                  <a:schemeClr val="bg1">
                    <a:lumMod val="50000"/>
                  </a:schemeClr>
                </a:solidFill>
              </a:rPr>
              <a:t>Neutron Spin Echo Spectrometer (DMR)</a:t>
            </a:r>
          </a:p>
          <a:p>
            <a:pPr marL="514350" indent="-514350">
              <a:buFont typeface="+mj-lt"/>
              <a:buAutoNum type="arabicPeriod"/>
            </a:pPr>
            <a:r>
              <a:rPr lang="en-US" dirty="0">
                <a:solidFill>
                  <a:schemeClr val="bg1">
                    <a:lumMod val="50000"/>
                  </a:schemeClr>
                </a:solidFill>
              </a:rPr>
              <a:t>FABRIC Computer Networking Infrastructure (CNS)</a:t>
            </a:r>
          </a:p>
          <a:p>
            <a:pPr marL="514350" indent="-514350">
              <a:buFont typeface="+mj-lt"/>
              <a:buAutoNum type="arabicPeriod"/>
            </a:pPr>
            <a:r>
              <a:rPr lang="en-US" dirty="0">
                <a:solidFill>
                  <a:schemeClr val="bg1">
                    <a:lumMod val="50000"/>
                  </a:schemeClr>
                </a:solidFill>
              </a:rPr>
              <a:t>Zettawatt Equivalent Ultrashort Pulse Laser (PHY)</a:t>
            </a:r>
          </a:p>
          <a:p>
            <a:pPr marL="514350" indent="-514350">
              <a:buFont typeface="+mj-lt"/>
              <a:buAutoNum type="arabicPeriod"/>
            </a:pPr>
            <a:r>
              <a:rPr lang="en-US" dirty="0">
                <a:solidFill>
                  <a:schemeClr val="bg1">
                    <a:lumMod val="50000"/>
                  </a:schemeClr>
                </a:solidFill>
              </a:rPr>
              <a:t>Software-Defined Sensor Network (OAC)</a:t>
            </a:r>
          </a:p>
        </p:txBody>
      </p:sp>
      <p:sp>
        <p:nvSpPr>
          <p:cNvPr id="4" name="TextBox 3">
            <a:extLst>
              <a:ext uri="{FF2B5EF4-FFF2-40B4-BE49-F238E27FC236}">
                <a16:creationId xmlns:a16="http://schemas.microsoft.com/office/drawing/2014/main" id="{635BF504-BBC3-E04D-85DD-6FCDEBA148F5}"/>
              </a:ext>
            </a:extLst>
          </p:cNvPr>
          <p:cNvSpPr txBox="1"/>
          <p:nvPr/>
        </p:nvSpPr>
        <p:spPr>
          <a:xfrm>
            <a:off x="197430" y="5530902"/>
            <a:ext cx="11797140" cy="461665"/>
          </a:xfrm>
          <a:prstGeom prst="rect">
            <a:avLst/>
          </a:prstGeom>
          <a:noFill/>
        </p:spPr>
        <p:txBody>
          <a:bodyPr wrap="none" rtlCol="0">
            <a:spAutoFit/>
          </a:bodyPr>
          <a:lstStyle/>
          <a:p>
            <a:r>
              <a:rPr lang="en-US" sz="2400" i="1" dirty="0"/>
              <a:t>NSF Chemistry Director, David Berkowitz, refers to </a:t>
            </a:r>
            <a:r>
              <a:rPr lang="en-US" sz="2400" i="1" dirty="0" err="1"/>
              <a:t>NeXUS</a:t>
            </a:r>
            <a:r>
              <a:rPr lang="en-US" sz="2400" i="1" dirty="0"/>
              <a:t> as a “centerpiece of NSF Chemistry”</a:t>
            </a:r>
          </a:p>
        </p:txBody>
      </p:sp>
    </p:spTree>
    <p:extLst>
      <p:ext uri="{BB962C8B-B14F-4D97-AF65-F5344CB8AC3E}">
        <p14:creationId xmlns:p14="http://schemas.microsoft.com/office/powerpoint/2010/main" val="37933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FB66-79D5-8D49-8824-15CC0AD96C01}"/>
              </a:ext>
            </a:extLst>
          </p:cNvPr>
          <p:cNvSpPr>
            <a:spLocks noGrp="1"/>
          </p:cNvSpPr>
          <p:nvPr>
            <p:ph type="title"/>
          </p:nvPr>
        </p:nvSpPr>
        <p:spPr/>
        <p:txBody>
          <a:bodyPr>
            <a:normAutofit fontScale="90000"/>
          </a:bodyPr>
          <a:lstStyle/>
          <a:p>
            <a:r>
              <a:rPr lang="en-US" dirty="0"/>
              <a:t>Mid-scale Program Directly Addresses NAS Recommendations for US Laser Infrastructure</a:t>
            </a:r>
          </a:p>
        </p:txBody>
      </p:sp>
      <p:sp>
        <p:nvSpPr>
          <p:cNvPr id="3" name="TextBox 2">
            <a:extLst>
              <a:ext uri="{FF2B5EF4-FFF2-40B4-BE49-F238E27FC236}">
                <a16:creationId xmlns:a16="http://schemas.microsoft.com/office/drawing/2014/main" id="{5908C237-BD8C-7840-AC02-662DFDF7FD8F}"/>
              </a:ext>
            </a:extLst>
          </p:cNvPr>
          <p:cNvSpPr txBox="1"/>
          <p:nvPr/>
        </p:nvSpPr>
        <p:spPr>
          <a:xfrm>
            <a:off x="838199" y="4543605"/>
            <a:ext cx="10515599" cy="1631216"/>
          </a:xfrm>
          <a:prstGeom prst="rect">
            <a:avLst/>
          </a:prstGeom>
          <a:noFill/>
        </p:spPr>
        <p:txBody>
          <a:bodyPr wrap="square" rtlCol="0">
            <a:spAutoFit/>
          </a:bodyPr>
          <a:lstStyle/>
          <a:p>
            <a:pPr algn="just"/>
            <a:r>
              <a:rPr lang="en-US" sz="2000" i="1" dirty="0"/>
              <a:t>“The United States was the leading innovator and dominant user of high-intensity laser technology when it was developed in the 1990s, but Europe and Asia have now grown to dominate this sector through coordinated national and regional research and infrastructure programs. In Europe, this has stimulated the emergence of the Extreme Light Infrastructure (ELI) program.”</a:t>
            </a:r>
          </a:p>
          <a:p>
            <a:pPr algn="just"/>
            <a:r>
              <a:rPr lang="en-US" sz="2000" i="1" dirty="0">
                <a:solidFill>
                  <a:schemeClr val="tx1">
                    <a:lumMod val="50000"/>
                    <a:lumOff val="50000"/>
                  </a:schemeClr>
                </a:solidFill>
              </a:rPr>
              <a:t>Opportunities in Intense Ultrafast Lasers: Reaching for the Brightest Light, NAS, 2018</a:t>
            </a:r>
          </a:p>
        </p:txBody>
      </p:sp>
      <p:pic>
        <p:nvPicPr>
          <p:cNvPr id="4" name="Picture 3">
            <a:extLst>
              <a:ext uri="{FF2B5EF4-FFF2-40B4-BE49-F238E27FC236}">
                <a16:creationId xmlns:a16="http://schemas.microsoft.com/office/drawing/2014/main" id="{38F6F658-2255-F544-9536-E008DF648FD1}"/>
              </a:ext>
            </a:extLst>
          </p:cNvPr>
          <p:cNvPicPr>
            <a:picLocks noChangeAspect="1"/>
          </p:cNvPicPr>
          <p:nvPr/>
        </p:nvPicPr>
        <p:blipFill rotWithShape="1">
          <a:blip r:embed="rId3"/>
          <a:srcRect l="3067" t="14634" r="3067" b="44878"/>
          <a:stretch/>
        </p:blipFill>
        <p:spPr>
          <a:xfrm>
            <a:off x="1867255" y="1934659"/>
            <a:ext cx="4079915" cy="2514600"/>
          </a:xfrm>
          <a:prstGeom prst="rect">
            <a:avLst/>
          </a:prstGeom>
        </p:spPr>
      </p:pic>
      <p:grpSp>
        <p:nvGrpSpPr>
          <p:cNvPr id="5" name="Group 4">
            <a:extLst>
              <a:ext uri="{FF2B5EF4-FFF2-40B4-BE49-F238E27FC236}">
                <a16:creationId xmlns:a16="http://schemas.microsoft.com/office/drawing/2014/main" id="{EF55CAC1-CB67-DE41-9483-9C175FF63789}"/>
              </a:ext>
            </a:extLst>
          </p:cNvPr>
          <p:cNvGrpSpPr>
            <a:grpSpLocks noChangeAspect="1"/>
          </p:cNvGrpSpPr>
          <p:nvPr/>
        </p:nvGrpSpPr>
        <p:grpSpPr>
          <a:xfrm>
            <a:off x="6112030" y="1934659"/>
            <a:ext cx="4346568" cy="2514600"/>
            <a:chOff x="4618857" y="1003611"/>
            <a:chExt cx="4799534" cy="2776652"/>
          </a:xfrm>
        </p:grpSpPr>
        <p:pic>
          <p:nvPicPr>
            <p:cNvPr id="6" name="Picture 5">
              <a:extLst>
                <a:ext uri="{FF2B5EF4-FFF2-40B4-BE49-F238E27FC236}">
                  <a16:creationId xmlns:a16="http://schemas.microsoft.com/office/drawing/2014/main" id="{5F9CB3B7-5CC7-8D4F-886F-80EDD7D6E580}"/>
                </a:ext>
              </a:extLst>
            </p:cNvPr>
            <p:cNvPicPr>
              <a:picLocks noChangeAspect="1"/>
            </p:cNvPicPr>
            <p:nvPr/>
          </p:nvPicPr>
          <p:blipFill rotWithShape="1">
            <a:blip r:embed="rId3"/>
            <a:srcRect t="1300" b="86270"/>
            <a:stretch/>
          </p:blipFill>
          <p:spPr>
            <a:xfrm>
              <a:off x="4618858" y="1003611"/>
              <a:ext cx="4799533" cy="852350"/>
            </a:xfrm>
            <a:prstGeom prst="rect">
              <a:avLst/>
            </a:prstGeom>
          </p:spPr>
        </p:pic>
        <p:pic>
          <p:nvPicPr>
            <p:cNvPr id="7" name="Picture 6">
              <a:extLst>
                <a:ext uri="{FF2B5EF4-FFF2-40B4-BE49-F238E27FC236}">
                  <a16:creationId xmlns:a16="http://schemas.microsoft.com/office/drawing/2014/main" id="{F02458E4-715A-2E4E-B19A-5F7326B79288}"/>
                </a:ext>
              </a:extLst>
            </p:cNvPr>
            <p:cNvPicPr>
              <a:picLocks noChangeAspect="1"/>
            </p:cNvPicPr>
            <p:nvPr/>
          </p:nvPicPr>
          <p:blipFill rotWithShape="1">
            <a:blip r:embed="rId3"/>
            <a:srcRect t="60397" b="11545"/>
            <a:stretch/>
          </p:blipFill>
          <p:spPr>
            <a:xfrm>
              <a:off x="4618857" y="1855961"/>
              <a:ext cx="4799533" cy="1924302"/>
            </a:xfrm>
            <a:prstGeom prst="rect">
              <a:avLst/>
            </a:prstGeom>
          </p:spPr>
        </p:pic>
      </p:grpSp>
    </p:spTree>
    <p:extLst>
      <p:ext uri="{BB962C8B-B14F-4D97-AF65-F5344CB8AC3E}">
        <p14:creationId xmlns:p14="http://schemas.microsoft.com/office/powerpoint/2010/main" val="307389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4335-5ABB-704B-8372-F4E19B2E1483}"/>
              </a:ext>
            </a:extLst>
          </p:cNvPr>
          <p:cNvSpPr>
            <a:spLocks noGrp="1"/>
          </p:cNvSpPr>
          <p:nvPr>
            <p:ph type="title"/>
          </p:nvPr>
        </p:nvSpPr>
        <p:spPr/>
        <p:txBody>
          <a:bodyPr/>
          <a:lstStyle/>
          <a:p>
            <a:r>
              <a:rPr lang="en-US" dirty="0"/>
              <a:t>NSF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Bridging Light Sources</a:t>
            </a:r>
          </a:p>
        </p:txBody>
      </p:sp>
      <p:pic>
        <p:nvPicPr>
          <p:cNvPr id="37" name="Picture 36">
            <a:extLst>
              <a:ext uri="{FF2B5EF4-FFF2-40B4-BE49-F238E27FC236}">
                <a16:creationId xmlns:a16="http://schemas.microsoft.com/office/drawing/2014/main" id="{29AE8C38-BE52-F642-910C-77CD929A0453}"/>
              </a:ext>
            </a:extLst>
          </p:cNvPr>
          <p:cNvPicPr>
            <a:picLocks noChangeAspect="1"/>
          </p:cNvPicPr>
          <p:nvPr/>
        </p:nvPicPr>
        <p:blipFill rotWithShape="1">
          <a:blip r:embed="rId2"/>
          <a:srcRect t="20848" b="-98"/>
          <a:stretch/>
        </p:blipFill>
        <p:spPr>
          <a:xfrm>
            <a:off x="4668644" y="3933826"/>
            <a:ext cx="2743200" cy="2173981"/>
          </a:xfrm>
          <a:prstGeom prst="rect">
            <a:avLst/>
          </a:prstGeom>
        </p:spPr>
      </p:pic>
      <p:pic>
        <p:nvPicPr>
          <p:cNvPr id="38" name="Picture 37">
            <a:extLst>
              <a:ext uri="{FF2B5EF4-FFF2-40B4-BE49-F238E27FC236}">
                <a16:creationId xmlns:a16="http://schemas.microsoft.com/office/drawing/2014/main" id="{19D9BF54-7720-B444-9754-AEAD011FFACE}"/>
              </a:ext>
            </a:extLst>
          </p:cNvPr>
          <p:cNvPicPr>
            <a:picLocks noChangeAspect="1"/>
          </p:cNvPicPr>
          <p:nvPr/>
        </p:nvPicPr>
        <p:blipFill>
          <a:blip r:embed="rId3"/>
          <a:stretch>
            <a:fillRect/>
          </a:stretch>
        </p:blipFill>
        <p:spPr>
          <a:xfrm>
            <a:off x="7247004" y="2192600"/>
            <a:ext cx="3573145" cy="2741930"/>
          </a:xfrm>
          <a:prstGeom prst="rect">
            <a:avLst/>
          </a:prstGeom>
        </p:spPr>
      </p:pic>
      <p:pic>
        <p:nvPicPr>
          <p:cNvPr id="39" name="Picture 38">
            <a:extLst>
              <a:ext uri="{FF2B5EF4-FFF2-40B4-BE49-F238E27FC236}">
                <a16:creationId xmlns:a16="http://schemas.microsoft.com/office/drawing/2014/main" id="{FF9A1DD0-79F5-8147-B504-EA97E7126B72}"/>
              </a:ext>
            </a:extLst>
          </p:cNvPr>
          <p:cNvPicPr>
            <a:picLocks noChangeAspect="1"/>
          </p:cNvPicPr>
          <p:nvPr/>
        </p:nvPicPr>
        <p:blipFill>
          <a:blip r:embed="rId4"/>
          <a:stretch>
            <a:fillRect/>
          </a:stretch>
        </p:blipFill>
        <p:spPr>
          <a:xfrm>
            <a:off x="1645340" y="1779414"/>
            <a:ext cx="3022600" cy="3238500"/>
          </a:xfrm>
          <a:prstGeom prst="rect">
            <a:avLst/>
          </a:prstGeom>
        </p:spPr>
      </p:pic>
      <p:sp>
        <p:nvSpPr>
          <p:cNvPr id="40" name="TextBox 39">
            <a:extLst>
              <a:ext uri="{FF2B5EF4-FFF2-40B4-BE49-F238E27FC236}">
                <a16:creationId xmlns:a16="http://schemas.microsoft.com/office/drawing/2014/main" id="{180DCCB7-9610-9947-923B-5F2AA7A24E4B}"/>
              </a:ext>
            </a:extLst>
          </p:cNvPr>
          <p:cNvSpPr txBox="1"/>
          <p:nvPr/>
        </p:nvSpPr>
        <p:spPr>
          <a:xfrm>
            <a:off x="4999735" y="3382039"/>
            <a:ext cx="2081019" cy="584775"/>
          </a:xfrm>
          <a:prstGeom prst="rect">
            <a:avLst/>
          </a:prstGeom>
          <a:noFill/>
          <a:effectLst/>
        </p:spPr>
        <p:txBody>
          <a:bodyPr wrap="none" rtlCol="0">
            <a:spAutoFit/>
          </a:bodyPr>
          <a:lstStyle/>
          <a:p>
            <a:r>
              <a:rPr lang="en-US" sz="3200" dirty="0"/>
              <a:t>NSF</a:t>
            </a:r>
            <a:r>
              <a:rPr lang="en-US" sz="3200" dirty="0">
                <a:solidFill>
                  <a:schemeClr val="accent1"/>
                </a:solidFill>
              </a:rPr>
              <a:t> </a:t>
            </a:r>
            <a:r>
              <a:rPr lang="en-US" sz="3200" dirty="0" err="1">
                <a:solidFill>
                  <a:schemeClr val="bg2">
                    <a:lumMod val="50000"/>
                  </a:schemeClr>
                </a:solidFill>
              </a:rPr>
              <a:t>N</a:t>
            </a:r>
            <a:r>
              <a:rPr lang="en-US" sz="3200" dirty="0" err="1">
                <a:solidFill>
                  <a:srgbClr val="C00000"/>
                </a:solidFill>
                <a:latin typeface="Apple Chancery" panose="03020702040506060504" pitchFamily="66" charset="-79"/>
                <a:cs typeface="Apple Chancery" panose="03020702040506060504" pitchFamily="66" charset="-79"/>
              </a:rPr>
              <a:t>e</a:t>
            </a:r>
            <a:r>
              <a:rPr lang="en-US" sz="3200" dirty="0" err="1">
                <a:solidFill>
                  <a:schemeClr val="bg2">
                    <a:lumMod val="50000"/>
                  </a:schemeClr>
                </a:solidFill>
              </a:rPr>
              <a:t>X</a:t>
            </a:r>
            <a:r>
              <a:rPr lang="en-US" sz="3200" dirty="0" err="1">
                <a:solidFill>
                  <a:schemeClr val="accent1"/>
                </a:solidFill>
              </a:rPr>
              <a:t>US</a:t>
            </a:r>
            <a:endParaRPr lang="en-US" sz="3200" dirty="0">
              <a:solidFill>
                <a:schemeClr val="accent1"/>
              </a:solidFill>
            </a:endParaRPr>
          </a:p>
        </p:txBody>
      </p:sp>
    </p:spTree>
    <p:extLst>
      <p:ext uri="{BB962C8B-B14F-4D97-AF65-F5344CB8AC3E}">
        <p14:creationId xmlns:p14="http://schemas.microsoft.com/office/powerpoint/2010/main" val="356712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4335-5ABB-704B-8372-F4E19B2E1483}"/>
              </a:ext>
            </a:extLst>
          </p:cNvPr>
          <p:cNvSpPr>
            <a:spLocks noGrp="1"/>
          </p:cNvSpPr>
          <p:nvPr>
            <p:ph type="title"/>
          </p:nvPr>
        </p:nvSpPr>
        <p:spPr/>
        <p:txBody>
          <a:bodyPr/>
          <a:lstStyle/>
          <a:p>
            <a:r>
              <a:rPr lang="en-US" dirty="0"/>
              <a:t>NSF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Bridging Light Sources</a:t>
            </a:r>
          </a:p>
        </p:txBody>
      </p:sp>
      <p:grpSp>
        <p:nvGrpSpPr>
          <p:cNvPr id="3" name="Group 2">
            <a:extLst>
              <a:ext uri="{FF2B5EF4-FFF2-40B4-BE49-F238E27FC236}">
                <a16:creationId xmlns:a16="http://schemas.microsoft.com/office/drawing/2014/main" id="{15C25E83-907F-994D-8B2B-E8FEF98D323D}"/>
              </a:ext>
            </a:extLst>
          </p:cNvPr>
          <p:cNvGrpSpPr/>
          <p:nvPr/>
        </p:nvGrpSpPr>
        <p:grpSpPr>
          <a:xfrm>
            <a:off x="3359200" y="1853454"/>
            <a:ext cx="5155763" cy="4365625"/>
            <a:chOff x="1835199" y="1853453"/>
            <a:chExt cx="5155763" cy="4365625"/>
          </a:xfrm>
        </p:grpSpPr>
        <p:cxnSp>
          <p:nvCxnSpPr>
            <p:cNvPr id="4" name="Straight Arrow Connector 3">
              <a:extLst>
                <a:ext uri="{FF2B5EF4-FFF2-40B4-BE49-F238E27FC236}">
                  <a16:creationId xmlns:a16="http://schemas.microsoft.com/office/drawing/2014/main" id="{1C5986C3-0D6B-814B-BE41-373CC1171F87}"/>
                </a:ext>
              </a:extLst>
            </p:cNvPr>
            <p:cNvCxnSpPr>
              <a:cxnSpLocks/>
            </p:cNvCxnSpPr>
            <p:nvPr/>
          </p:nvCxnSpPr>
          <p:spPr>
            <a:xfrm flipV="1">
              <a:off x="2978501" y="1853453"/>
              <a:ext cx="0" cy="3464516"/>
            </a:xfrm>
            <a:prstGeom prst="straightConnector1">
              <a:avLst/>
            </a:prstGeom>
            <a:noFill/>
            <a:ln w="28575" cap="flat" cmpd="sng" algn="ctr">
              <a:solidFill>
                <a:srgbClr val="4472C4">
                  <a:lumMod val="75000"/>
                </a:srgbClr>
              </a:solidFill>
              <a:prstDash val="solid"/>
              <a:miter lim="800000"/>
              <a:headEnd type="none" w="med" len="med"/>
              <a:tailEnd type="arrow" w="med" len="med"/>
            </a:ln>
            <a:effectLst/>
          </p:spPr>
        </p:cxnSp>
        <p:cxnSp>
          <p:nvCxnSpPr>
            <p:cNvPr id="5" name="Straight Arrow Connector 4">
              <a:extLst>
                <a:ext uri="{FF2B5EF4-FFF2-40B4-BE49-F238E27FC236}">
                  <a16:creationId xmlns:a16="http://schemas.microsoft.com/office/drawing/2014/main" id="{5FC75E33-7D87-4A41-B9FF-8696247C0B19}"/>
                </a:ext>
              </a:extLst>
            </p:cNvPr>
            <p:cNvCxnSpPr>
              <a:cxnSpLocks/>
            </p:cNvCxnSpPr>
            <p:nvPr/>
          </p:nvCxnSpPr>
          <p:spPr>
            <a:xfrm>
              <a:off x="2978501" y="5317968"/>
              <a:ext cx="3890682" cy="0"/>
            </a:xfrm>
            <a:prstGeom prst="straightConnector1">
              <a:avLst/>
            </a:prstGeom>
            <a:noFill/>
            <a:ln w="28575" cap="flat" cmpd="sng" algn="ctr">
              <a:solidFill>
                <a:srgbClr val="4472C4">
                  <a:lumMod val="75000"/>
                </a:srgbClr>
              </a:solidFill>
              <a:prstDash val="solid"/>
              <a:miter lim="800000"/>
              <a:headEnd type="none" w="med" len="med"/>
              <a:tailEnd type="arrow" w="med" len="med"/>
            </a:ln>
            <a:effectLst/>
          </p:spPr>
        </p:cxnSp>
        <p:cxnSp>
          <p:nvCxnSpPr>
            <p:cNvPr id="6" name="Straight Connector 5">
              <a:extLst>
                <a:ext uri="{FF2B5EF4-FFF2-40B4-BE49-F238E27FC236}">
                  <a16:creationId xmlns:a16="http://schemas.microsoft.com/office/drawing/2014/main" id="{8EDB4A51-A4E5-9D44-8ABC-9D7F32AF1FB6}"/>
                </a:ext>
              </a:extLst>
            </p:cNvPr>
            <p:cNvCxnSpPr/>
            <p:nvPr/>
          </p:nvCxnSpPr>
          <p:spPr>
            <a:xfrm>
              <a:off x="2978501" y="5317968"/>
              <a:ext cx="0" cy="161722"/>
            </a:xfrm>
            <a:prstGeom prst="line">
              <a:avLst/>
            </a:prstGeom>
            <a:noFill/>
            <a:ln w="28575" cap="flat" cmpd="sng" algn="ctr">
              <a:solidFill>
                <a:srgbClr val="4472C4">
                  <a:lumMod val="75000"/>
                </a:srgbClr>
              </a:solidFill>
              <a:prstDash val="solid"/>
              <a:miter lim="800000"/>
            </a:ln>
            <a:effectLst/>
          </p:spPr>
        </p:cxnSp>
        <p:cxnSp>
          <p:nvCxnSpPr>
            <p:cNvPr id="7" name="Straight Connector 6">
              <a:extLst>
                <a:ext uri="{FF2B5EF4-FFF2-40B4-BE49-F238E27FC236}">
                  <a16:creationId xmlns:a16="http://schemas.microsoft.com/office/drawing/2014/main" id="{E2DB6EFA-1B05-374C-84E9-4FA31744414D}"/>
                </a:ext>
              </a:extLst>
            </p:cNvPr>
            <p:cNvCxnSpPr/>
            <p:nvPr/>
          </p:nvCxnSpPr>
          <p:spPr>
            <a:xfrm>
              <a:off x="3848077" y="5319553"/>
              <a:ext cx="0" cy="161722"/>
            </a:xfrm>
            <a:prstGeom prst="line">
              <a:avLst/>
            </a:prstGeom>
            <a:noFill/>
            <a:ln w="28575" cap="flat" cmpd="sng" algn="ctr">
              <a:solidFill>
                <a:srgbClr val="4472C4">
                  <a:lumMod val="75000"/>
                </a:srgbClr>
              </a:solidFill>
              <a:prstDash val="solid"/>
              <a:miter lim="800000"/>
            </a:ln>
            <a:effectLst/>
          </p:spPr>
        </p:cxnSp>
        <p:cxnSp>
          <p:nvCxnSpPr>
            <p:cNvPr id="8" name="Straight Connector 7">
              <a:extLst>
                <a:ext uri="{FF2B5EF4-FFF2-40B4-BE49-F238E27FC236}">
                  <a16:creationId xmlns:a16="http://schemas.microsoft.com/office/drawing/2014/main" id="{4F331F57-BBB0-1640-91B0-08B91144A7E8}"/>
                </a:ext>
              </a:extLst>
            </p:cNvPr>
            <p:cNvCxnSpPr/>
            <p:nvPr/>
          </p:nvCxnSpPr>
          <p:spPr>
            <a:xfrm>
              <a:off x="4728460" y="5317968"/>
              <a:ext cx="0" cy="161722"/>
            </a:xfrm>
            <a:prstGeom prst="line">
              <a:avLst/>
            </a:prstGeom>
            <a:noFill/>
            <a:ln w="28575" cap="flat" cmpd="sng" algn="ctr">
              <a:solidFill>
                <a:srgbClr val="4472C4">
                  <a:lumMod val="75000"/>
                </a:srgbClr>
              </a:solidFill>
              <a:prstDash val="solid"/>
              <a:miter lim="800000"/>
            </a:ln>
            <a:effectLst/>
          </p:spPr>
        </p:cxnSp>
        <p:cxnSp>
          <p:nvCxnSpPr>
            <p:cNvPr id="9" name="Straight Connector 8">
              <a:extLst>
                <a:ext uri="{FF2B5EF4-FFF2-40B4-BE49-F238E27FC236}">
                  <a16:creationId xmlns:a16="http://schemas.microsoft.com/office/drawing/2014/main" id="{AC0A79E0-3962-554F-BFEA-352909767736}"/>
                </a:ext>
              </a:extLst>
            </p:cNvPr>
            <p:cNvCxnSpPr/>
            <p:nvPr/>
          </p:nvCxnSpPr>
          <p:spPr>
            <a:xfrm>
              <a:off x="5598282" y="5317968"/>
              <a:ext cx="0" cy="161722"/>
            </a:xfrm>
            <a:prstGeom prst="line">
              <a:avLst/>
            </a:prstGeom>
            <a:noFill/>
            <a:ln w="28575" cap="flat" cmpd="sng" algn="ctr">
              <a:solidFill>
                <a:srgbClr val="4472C4">
                  <a:lumMod val="75000"/>
                </a:srgbClr>
              </a:solidFill>
              <a:prstDash val="solid"/>
              <a:miter lim="800000"/>
            </a:ln>
            <a:effectLst/>
          </p:spPr>
        </p:cxnSp>
        <p:cxnSp>
          <p:nvCxnSpPr>
            <p:cNvPr id="10" name="Straight Connector 9">
              <a:extLst>
                <a:ext uri="{FF2B5EF4-FFF2-40B4-BE49-F238E27FC236}">
                  <a16:creationId xmlns:a16="http://schemas.microsoft.com/office/drawing/2014/main" id="{ECEE654B-A99D-BE47-9026-43CADC06CC8C}"/>
                </a:ext>
              </a:extLst>
            </p:cNvPr>
            <p:cNvCxnSpPr/>
            <p:nvPr/>
          </p:nvCxnSpPr>
          <p:spPr>
            <a:xfrm>
              <a:off x="2795621" y="5317968"/>
              <a:ext cx="182880" cy="0"/>
            </a:xfrm>
            <a:prstGeom prst="line">
              <a:avLst/>
            </a:prstGeom>
            <a:noFill/>
            <a:ln w="28575" cap="flat" cmpd="sng" algn="ctr">
              <a:solidFill>
                <a:srgbClr val="4472C4">
                  <a:lumMod val="75000"/>
                </a:srgbClr>
              </a:solidFill>
              <a:prstDash val="solid"/>
              <a:miter lim="800000"/>
            </a:ln>
            <a:effectLst/>
          </p:spPr>
        </p:cxnSp>
        <p:cxnSp>
          <p:nvCxnSpPr>
            <p:cNvPr id="11" name="Straight Connector 10">
              <a:extLst>
                <a:ext uri="{FF2B5EF4-FFF2-40B4-BE49-F238E27FC236}">
                  <a16:creationId xmlns:a16="http://schemas.microsoft.com/office/drawing/2014/main" id="{CC084E5D-2D4D-2F4F-A4D9-1AE5902C7E3B}"/>
                </a:ext>
              </a:extLst>
            </p:cNvPr>
            <p:cNvCxnSpPr/>
            <p:nvPr/>
          </p:nvCxnSpPr>
          <p:spPr>
            <a:xfrm>
              <a:off x="2784864" y="4469721"/>
              <a:ext cx="182880" cy="0"/>
            </a:xfrm>
            <a:prstGeom prst="line">
              <a:avLst/>
            </a:prstGeom>
            <a:noFill/>
            <a:ln w="28575" cap="flat" cmpd="sng" algn="ctr">
              <a:solidFill>
                <a:srgbClr val="4472C4">
                  <a:lumMod val="75000"/>
                </a:srgbClr>
              </a:solidFill>
              <a:prstDash val="solid"/>
              <a:miter lim="800000"/>
            </a:ln>
            <a:effectLst/>
          </p:spPr>
        </p:cxnSp>
        <p:cxnSp>
          <p:nvCxnSpPr>
            <p:cNvPr id="12" name="Straight Connector 11">
              <a:extLst>
                <a:ext uri="{FF2B5EF4-FFF2-40B4-BE49-F238E27FC236}">
                  <a16:creationId xmlns:a16="http://schemas.microsoft.com/office/drawing/2014/main" id="{576E571A-E485-4646-93D8-0D9994E42D8F}"/>
                </a:ext>
              </a:extLst>
            </p:cNvPr>
            <p:cNvCxnSpPr/>
            <p:nvPr/>
          </p:nvCxnSpPr>
          <p:spPr>
            <a:xfrm>
              <a:off x="2784864" y="3621475"/>
              <a:ext cx="182880" cy="0"/>
            </a:xfrm>
            <a:prstGeom prst="line">
              <a:avLst/>
            </a:prstGeom>
            <a:noFill/>
            <a:ln w="28575" cap="flat" cmpd="sng" algn="ctr">
              <a:solidFill>
                <a:srgbClr val="4472C4">
                  <a:lumMod val="75000"/>
                </a:srgbClr>
              </a:solidFill>
              <a:prstDash val="solid"/>
              <a:miter lim="800000"/>
            </a:ln>
            <a:effectLst/>
          </p:spPr>
        </p:cxnSp>
        <p:cxnSp>
          <p:nvCxnSpPr>
            <p:cNvPr id="13" name="Straight Connector 12">
              <a:extLst>
                <a:ext uri="{FF2B5EF4-FFF2-40B4-BE49-F238E27FC236}">
                  <a16:creationId xmlns:a16="http://schemas.microsoft.com/office/drawing/2014/main" id="{F8C1CBD0-F99F-4144-A6FF-492D2174562B}"/>
                </a:ext>
              </a:extLst>
            </p:cNvPr>
            <p:cNvCxnSpPr/>
            <p:nvPr/>
          </p:nvCxnSpPr>
          <p:spPr>
            <a:xfrm>
              <a:off x="2795621" y="2779637"/>
              <a:ext cx="182880" cy="0"/>
            </a:xfrm>
            <a:prstGeom prst="line">
              <a:avLst/>
            </a:prstGeom>
            <a:noFill/>
            <a:ln w="28575" cap="flat" cmpd="sng" algn="ctr">
              <a:solidFill>
                <a:srgbClr val="4472C4">
                  <a:lumMod val="75000"/>
                </a:srgbClr>
              </a:solidFill>
              <a:prstDash val="solid"/>
              <a:miter lim="800000"/>
            </a:ln>
            <a:effectLst/>
          </p:spPr>
        </p:cxnSp>
        <p:sp>
          <p:nvSpPr>
            <p:cNvPr id="14" name="TextBox 13">
              <a:extLst>
                <a:ext uri="{FF2B5EF4-FFF2-40B4-BE49-F238E27FC236}">
                  <a16:creationId xmlns:a16="http://schemas.microsoft.com/office/drawing/2014/main" id="{DF901E74-D24D-9B4E-B6D0-BB249BC97233}"/>
                </a:ext>
              </a:extLst>
            </p:cNvPr>
            <p:cNvSpPr txBox="1"/>
            <p:nvPr/>
          </p:nvSpPr>
          <p:spPr>
            <a:xfrm>
              <a:off x="2642612" y="5482042"/>
              <a:ext cx="676788" cy="369332"/>
            </a:xfrm>
            <a:prstGeom prst="rect">
              <a:avLst/>
            </a:prstGeom>
            <a:noFill/>
          </p:spPr>
          <p:txBody>
            <a:bodyPr wrap="none" rtlCol="0">
              <a:spAutoFit/>
            </a:bodyPr>
            <a:lstStyle/>
            <a:p>
              <a:pPr algn="ctr">
                <a:defRPr/>
              </a:pPr>
              <a:r>
                <a:rPr lang="en-US" b="1" kern="0" dirty="0">
                  <a:solidFill>
                    <a:srgbClr val="4472C4">
                      <a:lumMod val="75000"/>
                    </a:srgbClr>
                  </a:solidFill>
                </a:rPr>
                <a:t>10 as</a:t>
              </a:r>
            </a:p>
          </p:txBody>
        </p:sp>
        <p:sp>
          <p:nvSpPr>
            <p:cNvPr id="15" name="TextBox 14">
              <a:extLst>
                <a:ext uri="{FF2B5EF4-FFF2-40B4-BE49-F238E27FC236}">
                  <a16:creationId xmlns:a16="http://schemas.microsoft.com/office/drawing/2014/main" id="{46548AAA-9097-1C4C-924D-1FC592CF7934}"/>
                </a:ext>
              </a:extLst>
            </p:cNvPr>
            <p:cNvSpPr txBox="1"/>
            <p:nvPr/>
          </p:nvSpPr>
          <p:spPr>
            <a:xfrm>
              <a:off x="3593996" y="5479690"/>
              <a:ext cx="519694" cy="369332"/>
            </a:xfrm>
            <a:prstGeom prst="rect">
              <a:avLst/>
            </a:prstGeom>
            <a:noFill/>
          </p:spPr>
          <p:txBody>
            <a:bodyPr wrap="none" rtlCol="0">
              <a:spAutoFit/>
            </a:bodyPr>
            <a:lstStyle/>
            <a:p>
              <a:pPr algn="ctr">
                <a:defRPr/>
              </a:pPr>
              <a:r>
                <a:rPr lang="en-US" b="1" kern="0" dirty="0">
                  <a:solidFill>
                    <a:srgbClr val="4472C4">
                      <a:lumMod val="75000"/>
                    </a:srgbClr>
                  </a:solidFill>
                </a:rPr>
                <a:t>1 fs</a:t>
              </a:r>
            </a:p>
          </p:txBody>
        </p:sp>
        <p:sp>
          <p:nvSpPr>
            <p:cNvPr id="16" name="TextBox 15">
              <a:extLst>
                <a:ext uri="{FF2B5EF4-FFF2-40B4-BE49-F238E27FC236}">
                  <a16:creationId xmlns:a16="http://schemas.microsoft.com/office/drawing/2014/main" id="{EB18D36D-7C07-944A-A920-7D15D3C7AC02}"/>
                </a:ext>
              </a:extLst>
            </p:cNvPr>
            <p:cNvSpPr txBox="1"/>
            <p:nvPr/>
          </p:nvSpPr>
          <p:spPr>
            <a:xfrm>
              <a:off x="4352317" y="5479690"/>
              <a:ext cx="753731" cy="369332"/>
            </a:xfrm>
            <a:prstGeom prst="rect">
              <a:avLst/>
            </a:prstGeom>
            <a:noFill/>
          </p:spPr>
          <p:txBody>
            <a:bodyPr wrap="none" rtlCol="0">
              <a:spAutoFit/>
            </a:bodyPr>
            <a:lstStyle/>
            <a:p>
              <a:pPr algn="ctr">
                <a:defRPr/>
              </a:pPr>
              <a:r>
                <a:rPr lang="en-US" b="1" kern="0" dirty="0">
                  <a:solidFill>
                    <a:srgbClr val="4472C4">
                      <a:lumMod val="75000"/>
                    </a:srgbClr>
                  </a:solidFill>
                </a:rPr>
                <a:t>100 fs</a:t>
              </a:r>
            </a:p>
          </p:txBody>
        </p:sp>
        <p:cxnSp>
          <p:nvCxnSpPr>
            <p:cNvPr id="17" name="Straight Connector 16">
              <a:extLst>
                <a:ext uri="{FF2B5EF4-FFF2-40B4-BE49-F238E27FC236}">
                  <a16:creationId xmlns:a16="http://schemas.microsoft.com/office/drawing/2014/main" id="{658C612C-1208-5446-B50F-4312EB56AABE}"/>
                </a:ext>
              </a:extLst>
            </p:cNvPr>
            <p:cNvCxnSpPr/>
            <p:nvPr/>
          </p:nvCxnSpPr>
          <p:spPr>
            <a:xfrm>
              <a:off x="6471434" y="5317968"/>
              <a:ext cx="0" cy="161722"/>
            </a:xfrm>
            <a:prstGeom prst="line">
              <a:avLst/>
            </a:prstGeom>
            <a:noFill/>
            <a:ln w="28575" cap="flat" cmpd="sng" algn="ctr">
              <a:solidFill>
                <a:srgbClr val="4472C4">
                  <a:lumMod val="75000"/>
                </a:srgbClr>
              </a:solidFill>
              <a:prstDash val="solid"/>
              <a:miter lim="800000"/>
            </a:ln>
            <a:effectLst/>
          </p:spPr>
        </p:cxnSp>
        <p:sp>
          <p:nvSpPr>
            <p:cNvPr id="18" name="TextBox 17">
              <a:extLst>
                <a:ext uri="{FF2B5EF4-FFF2-40B4-BE49-F238E27FC236}">
                  <a16:creationId xmlns:a16="http://schemas.microsoft.com/office/drawing/2014/main" id="{70D9ADF8-96CE-F545-BBD2-5D35B19CE42C}"/>
                </a:ext>
              </a:extLst>
            </p:cNvPr>
            <p:cNvSpPr txBox="1"/>
            <p:nvPr/>
          </p:nvSpPr>
          <p:spPr>
            <a:xfrm>
              <a:off x="5259877" y="5479690"/>
              <a:ext cx="686405" cy="369332"/>
            </a:xfrm>
            <a:prstGeom prst="rect">
              <a:avLst/>
            </a:prstGeom>
            <a:noFill/>
          </p:spPr>
          <p:txBody>
            <a:bodyPr wrap="none" rtlCol="0">
              <a:spAutoFit/>
            </a:bodyPr>
            <a:lstStyle/>
            <a:p>
              <a:pPr algn="ctr">
                <a:defRPr/>
              </a:pPr>
              <a:r>
                <a:rPr lang="en-US" b="1" kern="0" dirty="0">
                  <a:solidFill>
                    <a:srgbClr val="4472C4">
                      <a:lumMod val="75000"/>
                    </a:srgbClr>
                  </a:solidFill>
                </a:rPr>
                <a:t>10 </a:t>
              </a:r>
              <a:r>
                <a:rPr lang="en-US" b="1" kern="0" dirty="0" err="1">
                  <a:solidFill>
                    <a:srgbClr val="4472C4">
                      <a:lumMod val="75000"/>
                    </a:srgbClr>
                  </a:solidFill>
                </a:rPr>
                <a:t>ps</a:t>
              </a:r>
              <a:endParaRPr lang="en-US" b="1" kern="0" dirty="0">
                <a:solidFill>
                  <a:srgbClr val="4472C4">
                    <a:lumMod val="75000"/>
                  </a:srgbClr>
                </a:solidFill>
              </a:endParaRPr>
            </a:p>
          </p:txBody>
        </p:sp>
        <p:sp>
          <p:nvSpPr>
            <p:cNvPr id="19" name="TextBox 18">
              <a:extLst>
                <a:ext uri="{FF2B5EF4-FFF2-40B4-BE49-F238E27FC236}">
                  <a16:creationId xmlns:a16="http://schemas.microsoft.com/office/drawing/2014/main" id="{E4B111CA-C3E2-D84E-8166-1C355BC89A1D}"/>
                </a:ext>
              </a:extLst>
            </p:cNvPr>
            <p:cNvSpPr txBox="1"/>
            <p:nvPr/>
          </p:nvSpPr>
          <p:spPr>
            <a:xfrm>
              <a:off x="6193725" y="5479690"/>
              <a:ext cx="569387" cy="369332"/>
            </a:xfrm>
            <a:prstGeom prst="rect">
              <a:avLst/>
            </a:prstGeom>
            <a:noFill/>
          </p:spPr>
          <p:txBody>
            <a:bodyPr wrap="none" rtlCol="0">
              <a:spAutoFit/>
            </a:bodyPr>
            <a:lstStyle/>
            <a:p>
              <a:pPr algn="ctr">
                <a:defRPr/>
              </a:pPr>
              <a:r>
                <a:rPr lang="en-US" b="1" kern="0" dirty="0">
                  <a:solidFill>
                    <a:srgbClr val="4472C4">
                      <a:lumMod val="75000"/>
                    </a:srgbClr>
                  </a:solidFill>
                </a:rPr>
                <a:t>1 ns</a:t>
              </a:r>
            </a:p>
          </p:txBody>
        </p:sp>
        <p:sp>
          <p:nvSpPr>
            <p:cNvPr id="20" name="TextBox 19">
              <a:extLst>
                <a:ext uri="{FF2B5EF4-FFF2-40B4-BE49-F238E27FC236}">
                  <a16:creationId xmlns:a16="http://schemas.microsoft.com/office/drawing/2014/main" id="{34C2567B-E74B-4047-8866-1DF3CBC688EF}"/>
                </a:ext>
              </a:extLst>
            </p:cNvPr>
            <p:cNvSpPr txBox="1"/>
            <p:nvPr/>
          </p:nvSpPr>
          <p:spPr>
            <a:xfrm>
              <a:off x="2323400" y="5153087"/>
              <a:ext cx="497251" cy="369332"/>
            </a:xfrm>
            <a:prstGeom prst="rect">
              <a:avLst/>
            </a:prstGeom>
            <a:noFill/>
          </p:spPr>
          <p:txBody>
            <a:bodyPr wrap="none" rtlCol="0">
              <a:spAutoFit/>
            </a:bodyPr>
            <a:lstStyle/>
            <a:p>
              <a:pPr algn="r">
                <a:defRPr/>
              </a:pPr>
              <a:r>
                <a:rPr lang="en-US" b="1" kern="0" dirty="0">
                  <a:solidFill>
                    <a:srgbClr val="4472C4">
                      <a:lumMod val="75000"/>
                    </a:srgbClr>
                  </a:solidFill>
                </a:rPr>
                <a:t>10</a:t>
              </a:r>
              <a:r>
                <a:rPr lang="en-US" b="1" kern="0" baseline="30000" dirty="0">
                  <a:solidFill>
                    <a:srgbClr val="4472C4">
                      <a:lumMod val="75000"/>
                    </a:srgbClr>
                  </a:solidFill>
                </a:rPr>
                <a:t>5</a:t>
              </a:r>
            </a:p>
          </p:txBody>
        </p:sp>
        <p:sp>
          <p:nvSpPr>
            <p:cNvPr id="21" name="TextBox 20">
              <a:extLst>
                <a:ext uri="{FF2B5EF4-FFF2-40B4-BE49-F238E27FC236}">
                  <a16:creationId xmlns:a16="http://schemas.microsoft.com/office/drawing/2014/main" id="{2BB7AE23-F386-3245-843B-14FACC40E011}"/>
                </a:ext>
              </a:extLst>
            </p:cNvPr>
            <p:cNvSpPr txBox="1"/>
            <p:nvPr/>
          </p:nvSpPr>
          <p:spPr>
            <a:xfrm>
              <a:off x="2323400" y="4304841"/>
              <a:ext cx="497251" cy="369332"/>
            </a:xfrm>
            <a:prstGeom prst="rect">
              <a:avLst/>
            </a:prstGeom>
            <a:noFill/>
          </p:spPr>
          <p:txBody>
            <a:bodyPr wrap="none" rtlCol="0">
              <a:spAutoFit/>
            </a:bodyPr>
            <a:lstStyle/>
            <a:p>
              <a:pPr algn="r">
                <a:defRPr/>
              </a:pPr>
              <a:r>
                <a:rPr lang="en-US" b="1" kern="0" dirty="0">
                  <a:solidFill>
                    <a:srgbClr val="4472C4">
                      <a:lumMod val="75000"/>
                    </a:srgbClr>
                  </a:solidFill>
                </a:rPr>
                <a:t>10</a:t>
              </a:r>
              <a:r>
                <a:rPr lang="en-US" b="1" kern="0" baseline="30000" dirty="0">
                  <a:solidFill>
                    <a:srgbClr val="4472C4">
                      <a:lumMod val="75000"/>
                    </a:srgbClr>
                  </a:solidFill>
                </a:rPr>
                <a:t>8</a:t>
              </a:r>
            </a:p>
          </p:txBody>
        </p:sp>
        <p:sp>
          <p:nvSpPr>
            <p:cNvPr id="22" name="TextBox 21">
              <a:extLst>
                <a:ext uri="{FF2B5EF4-FFF2-40B4-BE49-F238E27FC236}">
                  <a16:creationId xmlns:a16="http://schemas.microsoft.com/office/drawing/2014/main" id="{375B0F6A-E0CC-3043-B7FF-6798CBB74CEE}"/>
                </a:ext>
              </a:extLst>
            </p:cNvPr>
            <p:cNvSpPr txBox="1"/>
            <p:nvPr/>
          </p:nvSpPr>
          <p:spPr>
            <a:xfrm>
              <a:off x="2240704" y="3458174"/>
              <a:ext cx="575799" cy="369332"/>
            </a:xfrm>
            <a:prstGeom prst="rect">
              <a:avLst/>
            </a:prstGeom>
            <a:noFill/>
          </p:spPr>
          <p:txBody>
            <a:bodyPr wrap="none" rtlCol="0">
              <a:spAutoFit/>
            </a:bodyPr>
            <a:lstStyle/>
            <a:p>
              <a:pPr algn="r">
                <a:defRPr/>
              </a:pPr>
              <a:r>
                <a:rPr lang="en-US" b="1" kern="0" dirty="0">
                  <a:solidFill>
                    <a:srgbClr val="4472C4">
                      <a:lumMod val="75000"/>
                    </a:srgbClr>
                  </a:solidFill>
                </a:rPr>
                <a:t>10</a:t>
              </a:r>
              <a:r>
                <a:rPr lang="en-US" b="1" kern="0" baseline="30000" dirty="0">
                  <a:solidFill>
                    <a:srgbClr val="4472C4">
                      <a:lumMod val="75000"/>
                    </a:srgbClr>
                  </a:solidFill>
                </a:rPr>
                <a:t>11</a:t>
              </a:r>
            </a:p>
          </p:txBody>
        </p:sp>
        <p:sp>
          <p:nvSpPr>
            <p:cNvPr id="23" name="TextBox 22">
              <a:extLst>
                <a:ext uri="{FF2B5EF4-FFF2-40B4-BE49-F238E27FC236}">
                  <a16:creationId xmlns:a16="http://schemas.microsoft.com/office/drawing/2014/main" id="{9B55650C-F372-C144-A41B-E8F8A5EFCAEC}"/>
                </a:ext>
              </a:extLst>
            </p:cNvPr>
            <p:cNvSpPr txBox="1"/>
            <p:nvPr/>
          </p:nvSpPr>
          <p:spPr>
            <a:xfrm>
              <a:off x="2240704" y="2609928"/>
              <a:ext cx="575799" cy="369332"/>
            </a:xfrm>
            <a:prstGeom prst="rect">
              <a:avLst/>
            </a:prstGeom>
            <a:noFill/>
          </p:spPr>
          <p:txBody>
            <a:bodyPr wrap="none" rtlCol="0">
              <a:spAutoFit/>
            </a:bodyPr>
            <a:lstStyle/>
            <a:p>
              <a:pPr algn="r">
                <a:defRPr/>
              </a:pPr>
              <a:r>
                <a:rPr lang="en-US" b="1" kern="0" dirty="0">
                  <a:solidFill>
                    <a:srgbClr val="4472C4">
                      <a:lumMod val="75000"/>
                    </a:srgbClr>
                  </a:solidFill>
                </a:rPr>
                <a:t>10</a:t>
              </a:r>
              <a:r>
                <a:rPr lang="en-US" b="1" kern="0" baseline="30000" dirty="0">
                  <a:solidFill>
                    <a:srgbClr val="4472C4">
                      <a:lumMod val="75000"/>
                    </a:srgbClr>
                  </a:solidFill>
                </a:rPr>
                <a:t>14</a:t>
              </a:r>
            </a:p>
          </p:txBody>
        </p:sp>
        <p:sp>
          <p:nvSpPr>
            <p:cNvPr id="24" name="Rounded Rectangle 23">
              <a:extLst>
                <a:ext uri="{FF2B5EF4-FFF2-40B4-BE49-F238E27FC236}">
                  <a16:creationId xmlns:a16="http://schemas.microsoft.com/office/drawing/2014/main" id="{A155D2F7-F458-E645-AE73-1E2D87576388}"/>
                </a:ext>
              </a:extLst>
            </p:cNvPr>
            <p:cNvSpPr/>
            <p:nvPr/>
          </p:nvSpPr>
          <p:spPr>
            <a:xfrm>
              <a:off x="3306903" y="3926398"/>
              <a:ext cx="1700445" cy="1303452"/>
            </a:xfrm>
            <a:prstGeom prst="roundRect">
              <a:avLst>
                <a:gd name="adj" fmla="val 7078"/>
              </a:avLst>
            </a:prstGeom>
            <a:solidFill>
              <a:srgbClr val="4472C4"/>
            </a:solidFill>
            <a:ln w="12700" cap="flat" cmpd="sng" algn="ctr">
              <a:noFill/>
              <a:prstDash val="solid"/>
              <a:miter lim="800000"/>
            </a:ln>
            <a:effectLst>
              <a:softEdge rad="101600"/>
            </a:effectLst>
          </p:spPr>
          <p:txBody>
            <a:bodyPr rtlCol="0" anchor="ctr"/>
            <a:lstStyle/>
            <a:p>
              <a:pPr algn="ctr">
                <a:defRPr/>
              </a:pPr>
              <a:endParaRPr lang="en-US" kern="0">
                <a:solidFill>
                  <a:prstClr val="white"/>
                </a:solidFill>
                <a:latin typeface="Calibri" panose="020F0502020204030204"/>
              </a:endParaRPr>
            </a:p>
          </p:txBody>
        </p:sp>
        <p:sp>
          <p:nvSpPr>
            <p:cNvPr id="25" name="Rounded Rectangle 24">
              <a:extLst>
                <a:ext uri="{FF2B5EF4-FFF2-40B4-BE49-F238E27FC236}">
                  <a16:creationId xmlns:a16="http://schemas.microsoft.com/office/drawing/2014/main" id="{684D3A9C-7A39-4E46-A3AB-50A3BD06EF8F}"/>
                </a:ext>
              </a:extLst>
            </p:cNvPr>
            <p:cNvSpPr/>
            <p:nvPr/>
          </p:nvSpPr>
          <p:spPr>
            <a:xfrm>
              <a:off x="3595118" y="2295895"/>
              <a:ext cx="1499925" cy="1129505"/>
            </a:xfrm>
            <a:prstGeom prst="roundRect">
              <a:avLst>
                <a:gd name="adj" fmla="val 7078"/>
              </a:avLst>
            </a:prstGeom>
            <a:solidFill>
              <a:srgbClr val="C00000"/>
            </a:solidFill>
            <a:ln w="12700" cap="flat" cmpd="sng" algn="ctr">
              <a:noFill/>
              <a:prstDash val="solid"/>
              <a:miter lim="800000"/>
            </a:ln>
            <a:effectLst>
              <a:softEdge rad="101600"/>
            </a:effectLst>
          </p:spPr>
          <p:txBody>
            <a:bodyPr rtlCol="0" anchor="ctr"/>
            <a:lstStyle/>
            <a:p>
              <a:pPr algn="ctr">
                <a:defRPr/>
              </a:pPr>
              <a:endParaRPr lang="en-US" kern="0">
                <a:solidFill>
                  <a:prstClr val="white"/>
                </a:solidFill>
                <a:latin typeface="Calibri" panose="020F0502020204030204"/>
              </a:endParaRPr>
            </a:p>
          </p:txBody>
        </p:sp>
        <p:sp>
          <p:nvSpPr>
            <p:cNvPr id="26" name="Rounded Rectangle 25">
              <a:extLst>
                <a:ext uri="{FF2B5EF4-FFF2-40B4-BE49-F238E27FC236}">
                  <a16:creationId xmlns:a16="http://schemas.microsoft.com/office/drawing/2014/main" id="{6E5D130F-ED72-D846-B0B1-4A03FA9574C6}"/>
                </a:ext>
              </a:extLst>
            </p:cNvPr>
            <p:cNvSpPr/>
            <p:nvPr/>
          </p:nvSpPr>
          <p:spPr>
            <a:xfrm>
              <a:off x="5945706" y="3361037"/>
              <a:ext cx="817408" cy="943805"/>
            </a:xfrm>
            <a:prstGeom prst="roundRect">
              <a:avLst>
                <a:gd name="adj" fmla="val 7078"/>
              </a:avLst>
            </a:prstGeom>
            <a:solidFill>
              <a:srgbClr val="70AD47"/>
            </a:solidFill>
            <a:ln w="12700" cap="flat" cmpd="sng" algn="ctr">
              <a:noFill/>
              <a:prstDash val="solid"/>
              <a:miter lim="800000"/>
            </a:ln>
            <a:effectLst>
              <a:softEdge rad="101600"/>
            </a:effectLst>
          </p:spPr>
          <p:txBody>
            <a:bodyPr rtlCol="0" anchor="ctr"/>
            <a:lstStyle/>
            <a:p>
              <a:pPr algn="ctr">
                <a:defRPr/>
              </a:pPr>
              <a:endParaRPr lang="en-US" kern="0">
                <a:solidFill>
                  <a:prstClr val="white"/>
                </a:solidFill>
                <a:latin typeface="Calibri" panose="020F0502020204030204"/>
              </a:endParaRPr>
            </a:p>
          </p:txBody>
        </p:sp>
        <p:sp>
          <p:nvSpPr>
            <p:cNvPr id="27" name="TextBox 26">
              <a:extLst>
                <a:ext uri="{FF2B5EF4-FFF2-40B4-BE49-F238E27FC236}">
                  <a16:creationId xmlns:a16="http://schemas.microsoft.com/office/drawing/2014/main" id="{CA0FCB69-A8BC-6C41-847E-D830FD959F52}"/>
                </a:ext>
              </a:extLst>
            </p:cNvPr>
            <p:cNvSpPr txBox="1"/>
            <p:nvPr/>
          </p:nvSpPr>
          <p:spPr>
            <a:xfrm>
              <a:off x="3461436" y="2025300"/>
              <a:ext cx="2364750" cy="338554"/>
            </a:xfrm>
            <a:prstGeom prst="rect">
              <a:avLst/>
            </a:prstGeom>
            <a:noFill/>
          </p:spPr>
          <p:txBody>
            <a:bodyPr wrap="none" rtlCol="0">
              <a:spAutoFit/>
            </a:bodyPr>
            <a:lstStyle/>
            <a:p>
              <a:pPr algn="ctr">
                <a:defRPr/>
              </a:pPr>
              <a:r>
                <a:rPr lang="en-US" sz="1600" i="1" kern="0" dirty="0">
                  <a:solidFill>
                    <a:srgbClr val="C00000"/>
                  </a:solidFill>
                </a:rPr>
                <a:t>X-Ray Free Electron Lasers</a:t>
              </a:r>
            </a:p>
          </p:txBody>
        </p:sp>
        <p:sp>
          <p:nvSpPr>
            <p:cNvPr id="28" name="TextBox 27">
              <a:extLst>
                <a:ext uri="{FF2B5EF4-FFF2-40B4-BE49-F238E27FC236}">
                  <a16:creationId xmlns:a16="http://schemas.microsoft.com/office/drawing/2014/main" id="{EDFBCED9-760C-E74E-82A9-6B0A5EEC0D0E}"/>
                </a:ext>
              </a:extLst>
            </p:cNvPr>
            <p:cNvSpPr txBox="1"/>
            <p:nvPr/>
          </p:nvSpPr>
          <p:spPr>
            <a:xfrm>
              <a:off x="5717858" y="3078024"/>
              <a:ext cx="1273104" cy="338554"/>
            </a:xfrm>
            <a:prstGeom prst="rect">
              <a:avLst/>
            </a:prstGeom>
            <a:noFill/>
          </p:spPr>
          <p:txBody>
            <a:bodyPr wrap="none" rtlCol="0">
              <a:spAutoFit/>
            </a:bodyPr>
            <a:lstStyle/>
            <a:p>
              <a:pPr algn="ctr">
                <a:defRPr/>
              </a:pPr>
              <a:r>
                <a:rPr lang="en-US" sz="1600" i="1" kern="0" dirty="0">
                  <a:solidFill>
                    <a:srgbClr val="70AD47"/>
                  </a:solidFill>
                </a:rPr>
                <a:t>Synchrotrons</a:t>
              </a:r>
            </a:p>
          </p:txBody>
        </p:sp>
        <p:sp>
          <p:nvSpPr>
            <p:cNvPr id="29" name="TextBox 28">
              <a:extLst>
                <a:ext uri="{FF2B5EF4-FFF2-40B4-BE49-F238E27FC236}">
                  <a16:creationId xmlns:a16="http://schemas.microsoft.com/office/drawing/2014/main" id="{DA888C1B-5FBA-2E4C-B2AD-3E93F92F2669}"/>
                </a:ext>
              </a:extLst>
            </p:cNvPr>
            <p:cNvSpPr txBox="1"/>
            <p:nvPr/>
          </p:nvSpPr>
          <p:spPr>
            <a:xfrm>
              <a:off x="4941772" y="4533546"/>
              <a:ext cx="1975221" cy="584775"/>
            </a:xfrm>
            <a:prstGeom prst="rect">
              <a:avLst/>
            </a:prstGeom>
            <a:noFill/>
          </p:spPr>
          <p:txBody>
            <a:bodyPr wrap="none" rtlCol="0">
              <a:spAutoFit/>
            </a:bodyPr>
            <a:lstStyle/>
            <a:p>
              <a:pPr>
                <a:defRPr/>
              </a:pPr>
              <a:r>
                <a:rPr lang="en-US" sz="1600" i="1" kern="0" dirty="0">
                  <a:solidFill>
                    <a:srgbClr val="4472C4"/>
                  </a:solidFill>
                </a:rPr>
                <a:t>Existing High </a:t>
              </a:r>
              <a:br>
                <a:rPr lang="en-US" sz="1600" i="1" kern="0" dirty="0">
                  <a:solidFill>
                    <a:srgbClr val="4472C4"/>
                  </a:solidFill>
                </a:rPr>
              </a:br>
              <a:r>
                <a:rPr lang="en-US" sz="1600" i="1" kern="0" dirty="0">
                  <a:solidFill>
                    <a:srgbClr val="4472C4"/>
                  </a:solidFill>
                </a:rPr>
                <a:t>Harmonic Generation</a:t>
              </a:r>
            </a:p>
          </p:txBody>
        </p:sp>
        <p:sp>
          <p:nvSpPr>
            <p:cNvPr id="30" name="TextBox 29">
              <a:extLst>
                <a:ext uri="{FF2B5EF4-FFF2-40B4-BE49-F238E27FC236}">
                  <a16:creationId xmlns:a16="http://schemas.microsoft.com/office/drawing/2014/main" id="{805B7DA3-E965-5648-B01D-1B446620C459}"/>
                </a:ext>
              </a:extLst>
            </p:cNvPr>
            <p:cNvSpPr txBox="1"/>
            <p:nvPr/>
          </p:nvSpPr>
          <p:spPr>
            <a:xfrm rot="16200000">
              <a:off x="240179" y="3521582"/>
              <a:ext cx="3590149" cy="400110"/>
            </a:xfrm>
            <a:prstGeom prst="rect">
              <a:avLst/>
            </a:prstGeom>
            <a:noFill/>
          </p:spPr>
          <p:txBody>
            <a:bodyPr wrap="none" rtlCol="0">
              <a:spAutoFit/>
            </a:bodyPr>
            <a:lstStyle/>
            <a:p>
              <a:pPr algn="ctr">
                <a:defRPr/>
              </a:pPr>
              <a:r>
                <a:rPr lang="en-US" sz="2000" b="1" kern="0" dirty="0">
                  <a:solidFill>
                    <a:srgbClr val="4472C4">
                      <a:lumMod val="75000"/>
                    </a:srgbClr>
                  </a:solidFill>
                </a:rPr>
                <a:t>Photons / sec / 0.1% Bandwidth</a:t>
              </a:r>
            </a:p>
          </p:txBody>
        </p:sp>
        <p:sp>
          <p:nvSpPr>
            <p:cNvPr id="31" name="TextBox 30">
              <a:extLst>
                <a:ext uri="{FF2B5EF4-FFF2-40B4-BE49-F238E27FC236}">
                  <a16:creationId xmlns:a16="http://schemas.microsoft.com/office/drawing/2014/main" id="{E448676D-BF53-E74E-86E2-692A45217F30}"/>
                </a:ext>
              </a:extLst>
            </p:cNvPr>
            <p:cNvSpPr txBox="1"/>
            <p:nvPr/>
          </p:nvSpPr>
          <p:spPr>
            <a:xfrm>
              <a:off x="3846186" y="5818968"/>
              <a:ext cx="1911101" cy="400110"/>
            </a:xfrm>
            <a:prstGeom prst="rect">
              <a:avLst/>
            </a:prstGeom>
            <a:noFill/>
          </p:spPr>
          <p:txBody>
            <a:bodyPr wrap="none" rtlCol="0">
              <a:spAutoFit/>
            </a:bodyPr>
            <a:lstStyle/>
            <a:p>
              <a:pPr algn="ctr">
                <a:defRPr/>
              </a:pPr>
              <a:r>
                <a:rPr lang="en-US" sz="2000" b="1" kern="0" dirty="0">
                  <a:solidFill>
                    <a:srgbClr val="4472C4">
                      <a:lumMod val="75000"/>
                    </a:srgbClr>
                  </a:solidFill>
                </a:rPr>
                <a:t>Time Resolution</a:t>
              </a:r>
            </a:p>
          </p:txBody>
        </p:sp>
        <p:cxnSp>
          <p:nvCxnSpPr>
            <p:cNvPr id="32" name="Straight Connector 31">
              <a:extLst>
                <a:ext uri="{FF2B5EF4-FFF2-40B4-BE49-F238E27FC236}">
                  <a16:creationId xmlns:a16="http://schemas.microsoft.com/office/drawing/2014/main" id="{BBED3CAB-DA33-854F-A0F9-BCFFB0EF2F2F}"/>
                </a:ext>
              </a:extLst>
            </p:cNvPr>
            <p:cNvCxnSpPr/>
            <p:nvPr/>
          </p:nvCxnSpPr>
          <p:spPr>
            <a:xfrm>
              <a:off x="2784864" y="2105083"/>
              <a:ext cx="182880" cy="0"/>
            </a:xfrm>
            <a:prstGeom prst="line">
              <a:avLst/>
            </a:prstGeom>
            <a:noFill/>
            <a:ln w="28575" cap="flat" cmpd="sng" algn="ctr">
              <a:solidFill>
                <a:srgbClr val="4472C4">
                  <a:lumMod val="75000"/>
                </a:srgbClr>
              </a:solidFill>
              <a:prstDash val="solid"/>
              <a:miter lim="800000"/>
            </a:ln>
            <a:effectLst/>
          </p:spPr>
        </p:cxnSp>
        <p:sp>
          <p:nvSpPr>
            <p:cNvPr id="33" name="TextBox 32">
              <a:extLst>
                <a:ext uri="{FF2B5EF4-FFF2-40B4-BE49-F238E27FC236}">
                  <a16:creationId xmlns:a16="http://schemas.microsoft.com/office/drawing/2014/main" id="{5219237D-3C49-0B4D-AFC8-F96B221B0A98}"/>
                </a:ext>
              </a:extLst>
            </p:cNvPr>
            <p:cNvSpPr txBox="1"/>
            <p:nvPr/>
          </p:nvSpPr>
          <p:spPr>
            <a:xfrm>
              <a:off x="2243259" y="1926563"/>
              <a:ext cx="575799" cy="369332"/>
            </a:xfrm>
            <a:prstGeom prst="rect">
              <a:avLst/>
            </a:prstGeom>
            <a:noFill/>
          </p:spPr>
          <p:txBody>
            <a:bodyPr wrap="none" rtlCol="0">
              <a:spAutoFit/>
            </a:bodyPr>
            <a:lstStyle/>
            <a:p>
              <a:pPr algn="r">
                <a:defRPr/>
              </a:pPr>
              <a:r>
                <a:rPr lang="en-US" b="1" kern="0" dirty="0">
                  <a:solidFill>
                    <a:srgbClr val="4472C4">
                      <a:lumMod val="75000"/>
                    </a:srgbClr>
                  </a:solidFill>
                </a:rPr>
                <a:t>10</a:t>
              </a:r>
              <a:r>
                <a:rPr lang="en-US" b="1" kern="0" baseline="30000" dirty="0">
                  <a:solidFill>
                    <a:srgbClr val="4472C4">
                      <a:lumMod val="75000"/>
                    </a:srgbClr>
                  </a:solidFill>
                </a:rPr>
                <a:t>17</a:t>
              </a:r>
            </a:p>
          </p:txBody>
        </p:sp>
      </p:grpSp>
      <p:grpSp>
        <p:nvGrpSpPr>
          <p:cNvPr id="34" name="Group 33">
            <a:extLst>
              <a:ext uri="{FF2B5EF4-FFF2-40B4-BE49-F238E27FC236}">
                <a16:creationId xmlns:a16="http://schemas.microsoft.com/office/drawing/2014/main" id="{3067A363-6709-564B-8E30-B8BFD05862E8}"/>
              </a:ext>
            </a:extLst>
          </p:cNvPr>
          <p:cNvGrpSpPr/>
          <p:nvPr/>
        </p:nvGrpSpPr>
        <p:grpSpPr>
          <a:xfrm>
            <a:off x="5114705" y="3101907"/>
            <a:ext cx="1496164" cy="914400"/>
            <a:chOff x="3590705" y="3101907"/>
            <a:chExt cx="1496164" cy="914400"/>
          </a:xfrm>
        </p:grpSpPr>
        <p:sp>
          <p:nvSpPr>
            <p:cNvPr id="35" name="TextBox 34">
              <a:extLst>
                <a:ext uri="{FF2B5EF4-FFF2-40B4-BE49-F238E27FC236}">
                  <a16:creationId xmlns:a16="http://schemas.microsoft.com/office/drawing/2014/main" id="{F21D187D-E5AD-4048-9582-A9E74DE85207}"/>
                </a:ext>
              </a:extLst>
            </p:cNvPr>
            <p:cNvSpPr txBox="1"/>
            <p:nvPr/>
          </p:nvSpPr>
          <p:spPr>
            <a:xfrm>
              <a:off x="3857045" y="3485703"/>
              <a:ext cx="1229824" cy="369332"/>
            </a:xfrm>
            <a:prstGeom prst="rect">
              <a:avLst/>
            </a:prstGeom>
            <a:noFill/>
          </p:spPr>
          <p:txBody>
            <a:bodyPr wrap="none" rtlCol="0">
              <a:spAutoFit/>
            </a:bodyPr>
            <a:lstStyle/>
            <a:p>
              <a:pPr>
                <a:defRPr/>
              </a:pPr>
              <a:r>
                <a:rPr lang="en-US" b="1" kern="0" dirty="0">
                  <a:solidFill>
                    <a:prstClr val="black"/>
                  </a:solidFill>
                </a:rPr>
                <a:t>NSF </a:t>
              </a:r>
              <a:r>
                <a:rPr lang="en-US" b="1" kern="0" dirty="0" err="1">
                  <a:solidFill>
                    <a:prstClr val="black"/>
                  </a:solidFill>
                </a:rPr>
                <a:t>N</a:t>
              </a:r>
              <a:r>
                <a:rPr lang="en-US" b="1" kern="0" dirty="0" err="1">
                  <a:solidFill>
                    <a:srgbClr val="FF0000"/>
                  </a:solidFill>
                  <a:latin typeface="Apple Chancery" panose="03020702040506060504" pitchFamily="66" charset="-79"/>
                  <a:cs typeface="Apple Chancery" panose="03020702040506060504" pitchFamily="66" charset="-79"/>
                </a:rPr>
                <a:t>e</a:t>
              </a:r>
              <a:r>
                <a:rPr lang="en-US" b="1" kern="0" dirty="0" err="1">
                  <a:solidFill>
                    <a:prstClr val="black"/>
                  </a:solidFill>
                </a:rPr>
                <a:t>XUS</a:t>
              </a:r>
              <a:endParaRPr lang="en-US" b="1" kern="0" dirty="0">
                <a:solidFill>
                  <a:prstClr val="black"/>
                </a:solidFill>
              </a:endParaRPr>
            </a:p>
          </p:txBody>
        </p:sp>
        <p:sp>
          <p:nvSpPr>
            <p:cNvPr id="36" name="Oval 35">
              <a:extLst>
                <a:ext uri="{FF2B5EF4-FFF2-40B4-BE49-F238E27FC236}">
                  <a16:creationId xmlns:a16="http://schemas.microsoft.com/office/drawing/2014/main" id="{9187D43E-2CA2-6C4D-89B9-D5D8DA905AC5}"/>
                </a:ext>
              </a:extLst>
            </p:cNvPr>
            <p:cNvSpPr/>
            <p:nvPr/>
          </p:nvSpPr>
          <p:spPr>
            <a:xfrm rot="2375570">
              <a:off x="3590705" y="3101907"/>
              <a:ext cx="365760" cy="914400"/>
            </a:xfrm>
            <a:prstGeom prst="ellipse">
              <a:avLst/>
            </a:prstGeom>
            <a:solidFill>
              <a:srgbClr val="FFC000"/>
            </a:solidFill>
            <a:ln w="28575" cap="flat" cmpd="sng" algn="ctr">
              <a:noFill/>
              <a:prstDash val="solid"/>
              <a:miter lim="800000"/>
            </a:ln>
            <a:effectLst>
              <a:softEdge rad="50800"/>
            </a:effectLst>
          </p:spPr>
          <p:txBody>
            <a:bodyPr rtlCol="0" anchor="ctr"/>
            <a:lstStyle/>
            <a:p>
              <a:pPr algn="ctr">
                <a:defRPr/>
              </a:pPr>
              <a:endParaRPr lang="en-US" kern="0">
                <a:solidFill>
                  <a:prstClr val="white"/>
                </a:solidFill>
                <a:latin typeface="Calibri" panose="020F0502020204030204"/>
              </a:endParaRPr>
            </a:p>
          </p:txBody>
        </p:sp>
      </p:grpSp>
    </p:spTree>
    <p:extLst>
      <p:ext uri="{BB962C8B-B14F-4D97-AF65-F5344CB8AC3E}">
        <p14:creationId xmlns:p14="http://schemas.microsoft.com/office/powerpoint/2010/main" val="52967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BF46-1A77-7045-A0F0-283BEDCCA5AF}"/>
              </a:ext>
            </a:extLst>
          </p:cNvPr>
          <p:cNvSpPr>
            <a:spLocks noGrp="1"/>
          </p:cNvSpPr>
          <p:nvPr>
            <p:ph type="title"/>
          </p:nvPr>
        </p:nvSpPr>
        <p:spPr/>
        <p:txBody>
          <a:bodyPr/>
          <a:lstStyle/>
          <a:p>
            <a:r>
              <a:rPr lang="en-US" dirty="0"/>
              <a:t>The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Facility</a:t>
            </a:r>
          </a:p>
        </p:txBody>
      </p:sp>
      <p:sp>
        <p:nvSpPr>
          <p:cNvPr id="3" name="Content Placeholder 2">
            <a:extLst>
              <a:ext uri="{FF2B5EF4-FFF2-40B4-BE49-F238E27FC236}">
                <a16:creationId xmlns:a16="http://schemas.microsoft.com/office/drawing/2014/main" id="{43AE72B7-A1BB-0448-81C2-D1181E156D5A}"/>
              </a:ext>
            </a:extLst>
          </p:cNvPr>
          <p:cNvSpPr>
            <a:spLocks noGrp="1"/>
          </p:cNvSpPr>
          <p:nvPr>
            <p:ph idx="1"/>
          </p:nvPr>
        </p:nvSpPr>
        <p:spPr/>
        <p:txBody>
          <a:bodyPr>
            <a:normAutofit lnSpcReduction="10000"/>
          </a:bodyPr>
          <a:lstStyle/>
          <a:p>
            <a:r>
              <a:rPr lang="en-US" dirty="0">
                <a:solidFill>
                  <a:srgbClr val="C00000"/>
                </a:solidFill>
              </a:rPr>
              <a:t>At the heart of </a:t>
            </a:r>
            <a:r>
              <a:rPr lang="en-US" dirty="0" err="1">
                <a:solidFill>
                  <a:schemeClr val="bg1">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1">
                    <a:lumMod val="50000"/>
                  </a:schemeClr>
                </a:solidFill>
              </a:rPr>
              <a:t>X</a:t>
            </a:r>
            <a:r>
              <a:rPr lang="en-US" dirty="0" err="1">
                <a:solidFill>
                  <a:schemeClr val="accent1"/>
                </a:solidFill>
              </a:rPr>
              <a:t>US</a:t>
            </a:r>
            <a:r>
              <a:rPr lang="en-US" dirty="0">
                <a:solidFill>
                  <a:srgbClr val="C00000"/>
                </a:solidFill>
              </a:rPr>
              <a:t> is a new technology in kilowatt-class ultrafast lasers</a:t>
            </a:r>
          </a:p>
          <a:p>
            <a:r>
              <a:rPr lang="en-US" dirty="0">
                <a:solidFill>
                  <a:srgbClr val="C00000"/>
                </a:solidFill>
              </a:rPr>
              <a:t>This technology was recently developed in Europe in response to the Extreme Light Infrastructure (ELI) project</a:t>
            </a:r>
          </a:p>
          <a:p>
            <a:r>
              <a:rPr lang="en-US" dirty="0" err="1">
                <a:solidFill>
                  <a:schemeClr val="bg1">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1">
                    <a:lumMod val="50000"/>
                  </a:schemeClr>
                </a:solidFill>
              </a:rPr>
              <a:t>X</a:t>
            </a:r>
            <a:r>
              <a:rPr lang="en-US" dirty="0" err="1">
                <a:solidFill>
                  <a:schemeClr val="accent1"/>
                </a:solidFill>
              </a:rPr>
              <a:t>US</a:t>
            </a:r>
            <a:r>
              <a:rPr lang="en-US" dirty="0">
                <a:solidFill>
                  <a:srgbClr val="C00000"/>
                </a:solidFill>
              </a:rPr>
              <a:t> will be the first facility to translate this technology to the US</a:t>
            </a:r>
          </a:p>
          <a:p>
            <a:r>
              <a:rPr lang="en-US" dirty="0">
                <a:solidFill>
                  <a:srgbClr val="C00000"/>
                </a:solidFill>
              </a:rPr>
              <a:t>The </a:t>
            </a:r>
            <a:r>
              <a:rPr lang="en-US" dirty="0" err="1">
                <a:solidFill>
                  <a:schemeClr val="bg1">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1">
                    <a:lumMod val="50000"/>
                  </a:schemeClr>
                </a:solidFill>
              </a:rPr>
              <a:t>X</a:t>
            </a:r>
            <a:r>
              <a:rPr lang="en-US" dirty="0" err="1">
                <a:solidFill>
                  <a:schemeClr val="accent1"/>
                </a:solidFill>
              </a:rPr>
              <a:t>US</a:t>
            </a:r>
            <a:r>
              <a:rPr lang="en-US" dirty="0">
                <a:solidFill>
                  <a:srgbClr val="C00000"/>
                </a:solidFill>
              </a:rPr>
              <a:t> laser will produce:</a:t>
            </a:r>
          </a:p>
          <a:p>
            <a:pPr lvl="1"/>
            <a:r>
              <a:rPr lang="en-US" dirty="0">
                <a:solidFill>
                  <a:srgbClr val="C00000"/>
                </a:solidFill>
              </a:rPr>
              <a:t>8 </a:t>
            </a:r>
            <a:r>
              <a:rPr lang="en-US" dirty="0" err="1">
                <a:solidFill>
                  <a:srgbClr val="C00000"/>
                </a:solidFill>
              </a:rPr>
              <a:t>mJ</a:t>
            </a:r>
            <a:r>
              <a:rPr lang="en-US" dirty="0">
                <a:solidFill>
                  <a:srgbClr val="C00000"/>
                </a:solidFill>
              </a:rPr>
              <a:t> at 100 kHz or </a:t>
            </a:r>
          </a:p>
          <a:p>
            <a:pPr lvl="1"/>
            <a:r>
              <a:rPr lang="en-US" dirty="0">
                <a:solidFill>
                  <a:srgbClr val="C00000"/>
                </a:solidFill>
              </a:rPr>
              <a:t>0.8 </a:t>
            </a:r>
            <a:r>
              <a:rPr lang="en-US" dirty="0" err="1">
                <a:solidFill>
                  <a:srgbClr val="C00000"/>
                </a:solidFill>
              </a:rPr>
              <a:t>mJ</a:t>
            </a:r>
            <a:r>
              <a:rPr lang="en-US" dirty="0">
                <a:solidFill>
                  <a:srgbClr val="C00000"/>
                </a:solidFill>
              </a:rPr>
              <a:t> at 1 MHz</a:t>
            </a:r>
          </a:p>
          <a:p>
            <a:pPr lvl="1"/>
            <a:r>
              <a:rPr lang="en-US" dirty="0">
                <a:solidFill>
                  <a:srgbClr val="C00000"/>
                </a:solidFill>
              </a:rPr>
              <a:t>Pulse duration down to 8 fs</a:t>
            </a:r>
          </a:p>
          <a:p>
            <a:r>
              <a:rPr lang="en-US" dirty="0">
                <a:solidFill>
                  <a:srgbClr val="C00000"/>
                </a:solidFill>
              </a:rPr>
              <a:t>Drive attosecond and femtosecond XUV and soft X-ray generation</a:t>
            </a:r>
          </a:p>
        </p:txBody>
      </p:sp>
    </p:spTree>
    <p:extLst>
      <p:ext uri="{BB962C8B-B14F-4D97-AF65-F5344CB8AC3E}">
        <p14:creationId xmlns:p14="http://schemas.microsoft.com/office/powerpoint/2010/main" val="199665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F461-32EA-5145-9CED-C1ACFC03BA27}"/>
              </a:ext>
            </a:extLst>
          </p:cNvPr>
          <p:cNvSpPr>
            <a:spLocks noGrp="1"/>
          </p:cNvSpPr>
          <p:nvPr>
            <p:ph type="title"/>
          </p:nvPr>
        </p:nvSpPr>
        <p:spPr/>
        <p:txBody>
          <a:bodyPr/>
          <a:lstStyle/>
          <a:p>
            <a:r>
              <a:rPr lang="en-US" dirty="0"/>
              <a:t>Transformation in User Science at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endParaRPr lang="en-US" dirty="0"/>
          </a:p>
        </p:txBody>
      </p:sp>
      <p:sp>
        <p:nvSpPr>
          <p:cNvPr id="3" name="Content Placeholder 2">
            <a:extLst>
              <a:ext uri="{FF2B5EF4-FFF2-40B4-BE49-F238E27FC236}">
                <a16:creationId xmlns:a16="http://schemas.microsoft.com/office/drawing/2014/main" id="{DD86398B-1B25-E844-995C-A7AAF7836A30}"/>
              </a:ext>
            </a:extLst>
          </p:cNvPr>
          <p:cNvSpPr>
            <a:spLocks noGrp="1"/>
          </p:cNvSpPr>
          <p:nvPr>
            <p:ph idx="1"/>
          </p:nvPr>
        </p:nvSpPr>
        <p:spPr/>
        <p:txBody>
          <a:bodyPr/>
          <a:lstStyle/>
          <a:p>
            <a:r>
              <a:rPr lang="en-US" dirty="0"/>
              <a:t>Why high repetition rates?</a:t>
            </a:r>
            <a:br>
              <a:rPr lang="en-US" dirty="0"/>
            </a:br>
            <a:r>
              <a:rPr lang="en-US" i="1" dirty="0">
                <a:solidFill>
                  <a:schemeClr val="bg1">
                    <a:lumMod val="50000"/>
                  </a:schemeClr>
                </a:solidFill>
              </a:rPr>
              <a:t>Enabling a quantum leap in sample throughput</a:t>
            </a:r>
          </a:p>
        </p:txBody>
      </p:sp>
      <p:sp>
        <p:nvSpPr>
          <p:cNvPr id="4" name="TextBox 3">
            <a:extLst>
              <a:ext uri="{FF2B5EF4-FFF2-40B4-BE49-F238E27FC236}">
                <a16:creationId xmlns:a16="http://schemas.microsoft.com/office/drawing/2014/main" id="{461D44ED-564B-404B-9352-2A3E0BE96255}"/>
              </a:ext>
            </a:extLst>
          </p:cNvPr>
          <p:cNvSpPr txBox="1"/>
          <p:nvPr/>
        </p:nvSpPr>
        <p:spPr>
          <a:xfrm>
            <a:off x="838200" y="2991395"/>
            <a:ext cx="4922501" cy="1384995"/>
          </a:xfrm>
          <a:prstGeom prst="rect">
            <a:avLst/>
          </a:prstGeom>
          <a:noFill/>
        </p:spPr>
        <p:txBody>
          <a:bodyPr wrap="none" rtlCol="0">
            <a:spAutoFit/>
          </a:bodyPr>
          <a:lstStyle/>
          <a:p>
            <a:r>
              <a:rPr lang="en-US" sz="2400" b="1" dirty="0">
                <a:solidFill>
                  <a:schemeClr val="accent1"/>
                </a:solidFill>
              </a:rPr>
              <a:t>Current State-of-the-Art:</a:t>
            </a:r>
          </a:p>
          <a:p>
            <a:r>
              <a:rPr lang="en-US" sz="2000" dirty="0">
                <a:solidFill>
                  <a:schemeClr val="accent1"/>
                </a:solidFill>
              </a:rPr>
              <a:t>HHG with </a:t>
            </a:r>
            <a:r>
              <a:rPr lang="en-US" sz="2000" dirty="0" err="1">
                <a:solidFill>
                  <a:schemeClr val="accent1"/>
                </a:solidFill>
              </a:rPr>
              <a:t>Ti:Sapphire</a:t>
            </a:r>
            <a:r>
              <a:rPr lang="en-US" sz="2000" dirty="0">
                <a:solidFill>
                  <a:schemeClr val="accent1"/>
                </a:solidFill>
              </a:rPr>
              <a:t> laser</a:t>
            </a:r>
          </a:p>
          <a:p>
            <a:r>
              <a:rPr lang="en-US" sz="2000" dirty="0">
                <a:solidFill>
                  <a:schemeClr val="accent1"/>
                </a:solidFill>
              </a:rPr>
              <a:t>Repetition rate: 1 kHz</a:t>
            </a:r>
          </a:p>
          <a:p>
            <a:r>
              <a:rPr lang="en-US" sz="2000" dirty="0">
                <a:solidFill>
                  <a:schemeClr val="accent1"/>
                </a:solidFill>
              </a:rPr>
              <a:t>Required sample averaging: </a:t>
            </a:r>
            <a:r>
              <a:rPr lang="en-US" sz="2000" b="1" i="1" u="sng" dirty="0">
                <a:solidFill>
                  <a:schemeClr val="accent1"/>
                </a:solidFill>
              </a:rPr>
              <a:t>&gt;10 h per sample</a:t>
            </a:r>
          </a:p>
        </p:txBody>
      </p:sp>
      <p:sp>
        <p:nvSpPr>
          <p:cNvPr id="5" name="TextBox 4">
            <a:extLst>
              <a:ext uri="{FF2B5EF4-FFF2-40B4-BE49-F238E27FC236}">
                <a16:creationId xmlns:a16="http://schemas.microsoft.com/office/drawing/2014/main" id="{434F66FC-6A56-BE47-B7D6-9785D3676627}"/>
              </a:ext>
            </a:extLst>
          </p:cNvPr>
          <p:cNvSpPr txBox="1"/>
          <p:nvPr/>
        </p:nvSpPr>
        <p:spPr>
          <a:xfrm>
            <a:off x="5823857" y="2991395"/>
            <a:ext cx="5186997" cy="1384995"/>
          </a:xfrm>
          <a:prstGeom prst="rect">
            <a:avLst/>
          </a:prstGeom>
          <a:noFill/>
        </p:spPr>
        <p:txBody>
          <a:bodyPr wrap="none" rtlCol="0">
            <a:spAutoFit/>
          </a:bodyPr>
          <a:lstStyle/>
          <a:p>
            <a:r>
              <a:rPr lang="en-US" sz="2400" b="1" dirty="0" err="1">
                <a:solidFill>
                  <a:schemeClr val="accent6"/>
                </a:solidFill>
              </a:rPr>
              <a:t>NeXUS</a:t>
            </a:r>
            <a:r>
              <a:rPr lang="en-US" sz="2400" b="1" dirty="0">
                <a:solidFill>
                  <a:schemeClr val="accent6"/>
                </a:solidFill>
              </a:rPr>
              <a:t> Facility:</a:t>
            </a:r>
          </a:p>
          <a:p>
            <a:r>
              <a:rPr lang="en-US" sz="2000" dirty="0">
                <a:solidFill>
                  <a:schemeClr val="accent6"/>
                </a:solidFill>
              </a:rPr>
              <a:t>HHG with kW-class laser</a:t>
            </a:r>
          </a:p>
          <a:p>
            <a:r>
              <a:rPr lang="en-US" sz="2000" dirty="0">
                <a:solidFill>
                  <a:schemeClr val="accent6"/>
                </a:solidFill>
              </a:rPr>
              <a:t>Repetition rate: 100 kHz</a:t>
            </a:r>
          </a:p>
          <a:p>
            <a:r>
              <a:rPr lang="en-US" sz="2000" dirty="0">
                <a:solidFill>
                  <a:schemeClr val="accent6"/>
                </a:solidFill>
              </a:rPr>
              <a:t>Required sample averaging: </a:t>
            </a:r>
            <a:r>
              <a:rPr lang="en-US" sz="2000" b="1" i="1" u="sng" dirty="0">
                <a:solidFill>
                  <a:schemeClr val="accent6"/>
                </a:solidFill>
              </a:rPr>
              <a:t>&lt;10 min per sample</a:t>
            </a:r>
          </a:p>
        </p:txBody>
      </p:sp>
      <p:sp>
        <p:nvSpPr>
          <p:cNvPr id="6" name="TextBox 5">
            <a:extLst>
              <a:ext uri="{FF2B5EF4-FFF2-40B4-BE49-F238E27FC236}">
                <a16:creationId xmlns:a16="http://schemas.microsoft.com/office/drawing/2014/main" id="{791F9A05-03B1-A941-92A3-13AE68288D82}"/>
              </a:ext>
            </a:extLst>
          </p:cNvPr>
          <p:cNvSpPr txBox="1"/>
          <p:nvPr/>
        </p:nvSpPr>
        <p:spPr>
          <a:xfrm>
            <a:off x="838200" y="4630345"/>
            <a:ext cx="10515600" cy="1077218"/>
          </a:xfrm>
          <a:prstGeom prst="rect">
            <a:avLst/>
          </a:prstGeom>
          <a:noFill/>
        </p:spPr>
        <p:txBody>
          <a:bodyPr wrap="square" rtlCol="0">
            <a:spAutoFit/>
          </a:bodyPr>
          <a:lstStyle/>
          <a:p>
            <a:r>
              <a:rPr lang="en-US" sz="3200" b="1" i="1" dirty="0">
                <a:solidFill>
                  <a:srgbClr val="FF0000"/>
                </a:solidFill>
              </a:rPr>
              <a:t>This increase in make experiments possible at </a:t>
            </a:r>
            <a:r>
              <a:rPr lang="en-US" sz="3200" b="1" dirty="0" err="1">
                <a:solidFill>
                  <a:schemeClr val="bg1">
                    <a:lumMod val="50000"/>
                  </a:schemeClr>
                </a:solidFill>
              </a:rPr>
              <a:t>N</a:t>
            </a:r>
            <a:r>
              <a:rPr lang="en-US" sz="3200" b="1" dirty="0" err="1">
                <a:solidFill>
                  <a:srgbClr val="FF0000"/>
                </a:solidFill>
                <a:latin typeface="APPLE CHANCERY" panose="03020702040506060504" pitchFamily="66" charset="-79"/>
                <a:cs typeface="APPLE CHANCERY" panose="03020702040506060504" pitchFamily="66" charset="-79"/>
              </a:rPr>
              <a:t>e</a:t>
            </a:r>
            <a:r>
              <a:rPr lang="en-US" sz="3200" b="1" dirty="0" err="1">
                <a:solidFill>
                  <a:schemeClr val="bg1">
                    <a:lumMod val="50000"/>
                  </a:schemeClr>
                </a:solidFill>
              </a:rPr>
              <a:t>X</a:t>
            </a:r>
            <a:r>
              <a:rPr lang="en-US" sz="3200" b="1" dirty="0" err="1">
                <a:solidFill>
                  <a:schemeClr val="accent1"/>
                </a:solidFill>
              </a:rPr>
              <a:t>US</a:t>
            </a:r>
            <a:r>
              <a:rPr lang="en-US" sz="3200" b="1" i="1" dirty="0">
                <a:solidFill>
                  <a:srgbClr val="FF0000"/>
                </a:solidFill>
              </a:rPr>
              <a:t> that currently cannot be performed anywhere else in the world</a:t>
            </a:r>
          </a:p>
        </p:txBody>
      </p:sp>
    </p:spTree>
    <p:extLst>
      <p:ext uri="{BB962C8B-B14F-4D97-AF65-F5344CB8AC3E}">
        <p14:creationId xmlns:p14="http://schemas.microsoft.com/office/powerpoint/2010/main" val="9299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B3157-A8C3-4648-8C15-1D96C93FD025}"/>
              </a:ext>
            </a:extLst>
          </p:cNvPr>
          <p:cNvSpPr>
            <a:spLocks noGrp="1"/>
          </p:cNvSpPr>
          <p:nvPr>
            <p:ph idx="1"/>
          </p:nvPr>
        </p:nvSpPr>
        <p:spPr>
          <a:xfrm>
            <a:off x="838200" y="1825625"/>
            <a:ext cx="10515600" cy="4171138"/>
          </a:xfrm>
        </p:spPr>
        <p:txBody>
          <a:bodyPr>
            <a:normAutofit fontScale="92500" lnSpcReduction="10000"/>
          </a:bodyPr>
          <a:lstStyle/>
          <a:p>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is a 5-year implementation project (2019–2024)</a:t>
            </a:r>
          </a:p>
          <a:p>
            <a:r>
              <a:rPr lang="en-US" dirty="0"/>
              <a:t>Years 1-3:</a:t>
            </a:r>
          </a:p>
          <a:p>
            <a:pPr lvl="1"/>
            <a:r>
              <a:rPr lang="en-US" dirty="0"/>
              <a:t>Lab renovation and site preparation</a:t>
            </a:r>
          </a:p>
          <a:p>
            <a:pPr lvl="1"/>
            <a:r>
              <a:rPr lang="en-US" dirty="0"/>
              <a:t>Acquisition of laser and other major equipment </a:t>
            </a:r>
          </a:p>
          <a:p>
            <a:pPr lvl="1"/>
            <a:r>
              <a:rPr lang="en-US" dirty="0"/>
              <a:t>Beamline and end-station design and construction</a:t>
            </a:r>
          </a:p>
          <a:p>
            <a:r>
              <a:rPr lang="en-US" dirty="0"/>
              <a:t>Years 4-5:</a:t>
            </a:r>
          </a:p>
          <a:p>
            <a:pPr lvl="1"/>
            <a:r>
              <a:rPr lang="en-US" dirty="0"/>
              <a:t>System integration</a:t>
            </a:r>
          </a:p>
          <a:p>
            <a:pPr lvl="1"/>
            <a:r>
              <a:rPr lang="en-US" dirty="0"/>
              <a:t>Science validation – </a:t>
            </a:r>
            <a:r>
              <a:rPr lang="en-US" dirty="0">
                <a:solidFill>
                  <a:srgbClr val="C00000"/>
                </a:solidFill>
              </a:rPr>
              <a:t>First users</a:t>
            </a:r>
          </a:p>
          <a:p>
            <a:pPr lvl="1"/>
            <a:r>
              <a:rPr lang="en-US" dirty="0"/>
              <a:t>Transition to operations</a:t>
            </a:r>
          </a:p>
          <a:p>
            <a:r>
              <a:rPr lang="en-US" dirty="0"/>
              <a:t>Year 5 and beyond: </a:t>
            </a:r>
          </a:p>
          <a:p>
            <a:pPr lvl="1"/>
            <a:r>
              <a:rPr lang="en-US" dirty="0"/>
              <a:t>Operation and maintenance</a:t>
            </a:r>
          </a:p>
          <a:p>
            <a:endParaRPr lang="en-US" dirty="0"/>
          </a:p>
          <a:p>
            <a:endParaRPr lang="en-US" dirty="0"/>
          </a:p>
        </p:txBody>
      </p:sp>
      <p:sp>
        <p:nvSpPr>
          <p:cNvPr id="2" name="Title 1">
            <a:extLst>
              <a:ext uri="{FF2B5EF4-FFF2-40B4-BE49-F238E27FC236}">
                <a16:creationId xmlns:a16="http://schemas.microsoft.com/office/drawing/2014/main" id="{BEB27C94-DA4E-D244-B328-05430BEA45DB}"/>
              </a:ext>
            </a:extLst>
          </p:cNvPr>
          <p:cNvSpPr>
            <a:spLocks noGrp="1"/>
          </p:cNvSpPr>
          <p:nvPr>
            <p:ph type="title"/>
          </p:nvPr>
        </p:nvSpPr>
        <p:spPr/>
        <p:txBody>
          <a:bodyPr/>
          <a:lstStyle/>
          <a:p>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Project Timeline</a:t>
            </a:r>
          </a:p>
        </p:txBody>
      </p:sp>
      <p:grpSp>
        <p:nvGrpSpPr>
          <p:cNvPr id="4" name="Group 3">
            <a:extLst>
              <a:ext uri="{FF2B5EF4-FFF2-40B4-BE49-F238E27FC236}">
                <a16:creationId xmlns:a16="http://schemas.microsoft.com/office/drawing/2014/main" id="{6F356E2A-7E40-CD45-B8BC-430C3BAD7307}"/>
              </a:ext>
            </a:extLst>
          </p:cNvPr>
          <p:cNvGrpSpPr>
            <a:grpSpLocks noChangeAspect="1"/>
          </p:cNvGrpSpPr>
          <p:nvPr/>
        </p:nvGrpSpPr>
        <p:grpSpPr>
          <a:xfrm>
            <a:off x="5542829" y="4552199"/>
            <a:ext cx="6562621" cy="1327700"/>
            <a:chOff x="2147954" y="3112693"/>
            <a:chExt cx="8437656" cy="1707045"/>
          </a:xfrm>
        </p:grpSpPr>
        <p:grpSp>
          <p:nvGrpSpPr>
            <p:cNvPr id="5" name="Group 4">
              <a:extLst>
                <a:ext uri="{FF2B5EF4-FFF2-40B4-BE49-F238E27FC236}">
                  <a16:creationId xmlns:a16="http://schemas.microsoft.com/office/drawing/2014/main" id="{CEDA2917-5150-0D4D-84E5-8BD4B6F9FCE1}"/>
                </a:ext>
              </a:extLst>
            </p:cNvPr>
            <p:cNvGrpSpPr/>
            <p:nvPr/>
          </p:nvGrpSpPr>
          <p:grpSpPr>
            <a:xfrm>
              <a:off x="2147954" y="3112693"/>
              <a:ext cx="8103247" cy="1707045"/>
              <a:chOff x="623954" y="3682791"/>
              <a:chExt cx="8103247" cy="1707045"/>
            </a:xfrm>
          </p:grpSpPr>
          <p:sp>
            <p:nvSpPr>
              <p:cNvPr id="10" name="TextBox 9">
                <a:extLst>
                  <a:ext uri="{FF2B5EF4-FFF2-40B4-BE49-F238E27FC236}">
                    <a16:creationId xmlns:a16="http://schemas.microsoft.com/office/drawing/2014/main" id="{BDA9011F-3E49-5C43-80D8-885CACEC020F}"/>
                  </a:ext>
                </a:extLst>
              </p:cNvPr>
              <p:cNvSpPr txBox="1"/>
              <p:nvPr/>
            </p:nvSpPr>
            <p:spPr>
              <a:xfrm>
                <a:off x="1335174" y="3682791"/>
                <a:ext cx="2928968" cy="593570"/>
              </a:xfrm>
              <a:prstGeom prst="rect">
                <a:avLst/>
              </a:prstGeom>
              <a:noFill/>
            </p:spPr>
            <p:txBody>
              <a:bodyPr wrap="square" rtlCol="0">
                <a:spAutoFit/>
              </a:bodyPr>
              <a:lstStyle/>
              <a:p>
                <a:pPr algn="just">
                  <a:defRPr/>
                </a:pPr>
                <a:r>
                  <a:rPr lang="en-US" sz="2400" b="1" dirty="0">
                    <a:solidFill>
                      <a:schemeClr val="accent1"/>
                    </a:solidFill>
                    <a:latin typeface="Calibri"/>
                  </a:rPr>
                  <a:t>5-year project</a:t>
                </a:r>
              </a:p>
            </p:txBody>
          </p:sp>
          <p:grpSp>
            <p:nvGrpSpPr>
              <p:cNvPr id="11" name="Group 10">
                <a:extLst>
                  <a:ext uri="{FF2B5EF4-FFF2-40B4-BE49-F238E27FC236}">
                    <a16:creationId xmlns:a16="http://schemas.microsoft.com/office/drawing/2014/main" id="{55B60743-91BF-9D4B-8866-ED417D393F65}"/>
                  </a:ext>
                </a:extLst>
              </p:cNvPr>
              <p:cNvGrpSpPr/>
              <p:nvPr/>
            </p:nvGrpSpPr>
            <p:grpSpPr>
              <a:xfrm>
                <a:off x="623954" y="4802199"/>
                <a:ext cx="8103247" cy="587637"/>
                <a:chOff x="623954" y="4615145"/>
                <a:chExt cx="8103247" cy="587637"/>
              </a:xfrm>
            </p:grpSpPr>
            <p:sp>
              <p:nvSpPr>
                <p:cNvPr id="14" name="Rectangle 13">
                  <a:extLst>
                    <a:ext uri="{FF2B5EF4-FFF2-40B4-BE49-F238E27FC236}">
                      <a16:creationId xmlns:a16="http://schemas.microsoft.com/office/drawing/2014/main" id="{CC4F11DF-2673-B249-A1AC-F47BF06D4EF4}"/>
                    </a:ext>
                  </a:extLst>
                </p:cNvPr>
                <p:cNvSpPr/>
                <p:nvPr/>
              </p:nvSpPr>
              <p:spPr>
                <a:xfrm>
                  <a:off x="692663" y="4616269"/>
                  <a:ext cx="4572000" cy="212487"/>
                </a:xfrm>
                <a:prstGeom prst="rect">
                  <a:avLst/>
                </a:prstGeom>
                <a:gradFill flip="none" rotWithShape="1">
                  <a:gsLst>
                    <a:gs pos="0">
                      <a:schemeClr val="bg2">
                        <a:lumMod val="25000"/>
                        <a:tint val="66000"/>
                        <a:satMod val="160000"/>
                      </a:schemeClr>
                    </a:gs>
                    <a:gs pos="50000">
                      <a:schemeClr val="bg2">
                        <a:lumMod val="25000"/>
                        <a:tint val="44500"/>
                        <a:satMod val="160000"/>
                      </a:schemeClr>
                    </a:gs>
                    <a:gs pos="100000">
                      <a:schemeClr val="bg2">
                        <a:lumMod val="25000"/>
                        <a:tint val="23500"/>
                        <a:satMod val="160000"/>
                      </a:schemeClr>
                    </a:gs>
                  </a:gsLst>
                  <a:lin ang="13500000" scaled="1"/>
                  <a:tileRect/>
                </a:gra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a:extLst>
                    <a:ext uri="{FF2B5EF4-FFF2-40B4-BE49-F238E27FC236}">
                      <a16:creationId xmlns:a16="http://schemas.microsoft.com/office/drawing/2014/main" id="{C19D0D3A-265B-5B48-B0A9-48724CCF136A}"/>
                    </a:ext>
                  </a:extLst>
                </p:cNvPr>
                <p:cNvSpPr/>
                <p:nvPr/>
              </p:nvSpPr>
              <p:spPr>
                <a:xfrm>
                  <a:off x="5264663" y="4615145"/>
                  <a:ext cx="3044952" cy="21361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TextBox 15">
                  <a:extLst>
                    <a:ext uri="{FF2B5EF4-FFF2-40B4-BE49-F238E27FC236}">
                      <a16:creationId xmlns:a16="http://schemas.microsoft.com/office/drawing/2014/main" id="{977FD450-6B9D-8647-A2D1-6A5206742CDE}"/>
                    </a:ext>
                  </a:extLst>
                </p:cNvPr>
                <p:cNvSpPr txBox="1"/>
                <p:nvPr/>
              </p:nvSpPr>
              <p:spPr>
                <a:xfrm>
                  <a:off x="623954" y="4807068"/>
                  <a:ext cx="4522256" cy="395714"/>
                </a:xfrm>
                <a:prstGeom prst="rect">
                  <a:avLst/>
                </a:prstGeom>
                <a:noFill/>
              </p:spPr>
              <p:txBody>
                <a:bodyPr wrap="none" rtlCol="0">
                  <a:spAutoFit/>
                </a:bodyPr>
                <a:lstStyle/>
                <a:p>
                  <a:r>
                    <a:rPr lang="en-US" sz="1400" i="1" dirty="0" err="1">
                      <a:solidFill>
                        <a:prstClr val="white">
                          <a:lumMod val="50000"/>
                        </a:prstClr>
                      </a:solidFill>
                      <a:latin typeface="Arial" panose="020B0604020202020204" pitchFamily="34" charset="0"/>
                      <a:cs typeface="Arial" panose="020B0604020202020204" pitchFamily="34" charset="0"/>
                    </a:rPr>
                    <a:t>reno</a:t>
                  </a:r>
                  <a:r>
                    <a:rPr lang="en-US" sz="1400" i="1" dirty="0">
                      <a:solidFill>
                        <a:prstClr val="white">
                          <a:lumMod val="50000"/>
                        </a:prstClr>
                      </a:solidFill>
                      <a:latin typeface="Arial" panose="020B0604020202020204" pitchFamily="34" charset="0"/>
                      <a:cs typeface="Arial" panose="020B0604020202020204" pitchFamily="34" charset="0"/>
                    </a:rPr>
                    <a:t>, design, construction, commissioning</a:t>
                  </a:r>
                </a:p>
              </p:txBody>
            </p:sp>
            <p:sp>
              <p:nvSpPr>
                <p:cNvPr id="17" name="TextBox 16">
                  <a:extLst>
                    <a:ext uri="{FF2B5EF4-FFF2-40B4-BE49-F238E27FC236}">
                      <a16:creationId xmlns:a16="http://schemas.microsoft.com/office/drawing/2014/main" id="{18538329-F9D3-D444-A26B-20345C41087A}"/>
                    </a:ext>
                  </a:extLst>
                </p:cNvPr>
                <p:cNvSpPr txBox="1"/>
                <p:nvPr/>
              </p:nvSpPr>
              <p:spPr>
                <a:xfrm>
                  <a:off x="5315828" y="4807068"/>
                  <a:ext cx="3411373" cy="395714"/>
                </a:xfrm>
                <a:prstGeom prst="rect">
                  <a:avLst/>
                </a:prstGeom>
                <a:noFill/>
              </p:spPr>
              <p:txBody>
                <a:bodyPr wrap="none" rtlCol="0">
                  <a:spAutoFit/>
                </a:bodyPr>
                <a:lstStyle/>
                <a:p>
                  <a:r>
                    <a:rPr lang="en-US" sz="1400" i="1" dirty="0">
                      <a:solidFill>
                        <a:srgbClr val="C00000"/>
                      </a:solidFill>
                      <a:latin typeface="Arial" panose="020B0604020202020204" pitchFamily="34" charset="0"/>
                      <a:cs typeface="Arial" panose="020B0604020202020204" pitchFamily="34" charset="0"/>
                    </a:rPr>
                    <a:t>integration &amp; science validation</a:t>
                  </a:r>
                </a:p>
              </p:txBody>
            </p:sp>
          </p:grpSp>
          <p:sp>
            <p:nvSpPr>
              <p:cNvPr id="12" name="TextBox 11">
                <a:extLst>
                  <a:ext uri="{FF2B5EF4-FFF2-40B4-BE49-F238E27FC236}">
                    <a16:creationId xmlns:a16="http://schemas.microsoft.com/office/drawing/2014/main" id="{26A42B8C-F4D5-0445-82F3-CC65842FC186}"/>
                  </a:ext>
                </a:extLst>
              </p:cNvPr>
              <p:cNvSpPr txBox="1"/>
              <p:nvPr/>
            </p:nvSpPr>
            <p:spPr>
              <a:xfrm>
                <a:off x="1177441" y="4405700"/>
                <a:ext cx="3671198" cy="369332"/>
              </a:xfrm>
              <a:prstGeom prst="rect">
                <a:avLst/>
              </a:prstGeom>
              <a:noFill/>
            </p:spPr>
            <p:txBody>
              <a:bodyPr wrap="none" rtlCol="0">
                <a:spAutoFit/>
              </a:bodyPr>
              <a:lstStyle/>
              <a:p>
                <a:r>
                  <a:rPr lang="en-US" dirty="0">
                    <a:solidFill>
                      <a:prstClr val="black"/>
                    </a:solidFill>
                    <a:latin typeface="Calibri"/>
                  </a:rPr>
                  <a:t>FY20	         FY21	    FY22</a:t>
                </a:r>
              </a:p>
            </p:txBody>
          </p:sp>
          <p:sp>
            <p:nvSpPr>
              <p:cNvPr id="13" name="TextBox 12">
                <a:extLst>
                  <a:ext uri="{FF2B5EF4-FFF2-40B4-BE49-F238E27FC236}">
                    <a16:creationId xmlns:a16="http://schemas.microsoft.com/office/drawing/2014/main" id="{CD07C8C3-EBC1-5C4B-A623-1702C6257D3B}"/>
                  </a:ext>
                </a:extLst>
              </p:cNvPr>
              <p:cNvSpPr txBox="1"/>
              <p:nvPr/>
            </p:nvSpPr>
            <p:spPr>
              <a:xfrm>
                <a:off x="5809597" y="4408717"/>
                <a:ext cx="1824538" cy="369332"/>
              </a:xfrm>
              <a:prstGeom prst="rect">
                <a:avLst/>
              </a:prstGeom>
              <a:noFill/>
            </p:spPr>
            <p:txBody>
              <a:bodyPr wrap="none" rtlCol="0">
                <a:spAutoFit/>
              </a:bodyPr>
              <a:lstStyle/>
              <a:p>
                <a:r>
                  <a:rPr lang="en-US" dirty="0">
                    <a:solidFill>
                      <a:prstClr val="black"/>
                    </a:solidFill>
                    <a:latin typeface="Calibri"/>
                  </a:rPr>
                  <a:t>FY23	     FY24</a:t>
                </a:r>
              </a:p>
            </p:txBody>
          </p:sp>
        </p:grpSp>
        <p:cxnSp>
          <p:nvCxnSpPr>
            <p:cNvPr id="6" name="Straight Arrow Connector 5">
              <a:extLst>
                <a:ext uri="{FF2B5EF4-FFF2-40B4-BE49-F238E27FC236}">
                  <a16:creationId xmlns:a16="http://schemas.microsoft.com/office/drawing/2014/main" id="{BC2F842A-7AA4-9248-8D76-08CE8BB6686F}"/>
                </a:ext>
              </a:extLst>
            </p:cNvPr>
            <p:cNvCxnSpPr/>
            <p:nvPr/>
          </p:nvCxnSpPr>
          <p:spPr>
            <a:xfrm>
              <a:off x="6787974" y="3720894"/>
              <a:ext cx="0" cy="39459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14F77F21-8E4F-8D4E-B540-50EC4670B1CE}"/>
                </a:ext>
              </a:extLst>
            </p:cNvPr>
            <p:cNvSpPr txBox="1"/>
            <p:nvPr/>
          </p:nvSpPr>
          <p:spPr>
            <a:xfrm>
              <a:off x="6112623" y="3221385"/>
              <a:ext cx="1350701" cy="435284"/>
            </a:xfrm>
            <a:prstGeom prst="rect">
              <a:avLst/>
            </a:prstGeom>
            <a:noFill/>
          </p:spPr>
          <p:txBody>
            <a:bodyPr wrap="none" rtlCol="0">
              <a:spAutoFit/>
            </a:bodyPr>
            <a:lstStyle/>
            <a:p>
              <a:pPr algn="ctr"/>
              <a:r>
                <a:rPr lang="en-US" sz="1600" dirty="0">
                  <a:solidFill>
                    <a:srgbClr val="C00000"/>
                  </a:solidFill>
                  <a:latin typeface="Calibri"/>
                </a:rPr>
                <a:t>First Users</a:t>
              </a:r>
            </a:p>
          </p:txBody>
        </p:sp>
        <p:cxnSp>
          <p:nvCxnSpPr>
            <p:cNvPr id="8" name="Straight Arrow Connector 7">
              <a:extLst>
                <a:ext uri="{FF2B5EF4-FFF2-40B4-BE49-F238E27FC236}">
                  <a16:creationId xmlns:a16="http://schemas.microsoft.com/office/drawing/2014/main" id="{4DFD0274-BD26-B644-86F4-8F45FAE1BE54}"/>
                </a:ext>
              </a:extLst>
            </p:cNvPr>
            <p:cNvCxnSpPr/>
            <p:nvPr/>
          </p:nvCxnSpPr>
          <p:spPr>
            <a:xfrm>
              <a:off x="9788821" y="3720894"/>
              <a:ext cx="0" cy="394591"/>
            </a:xfrm>
            <a:prstGeom prst="straightConnector1">
              <a:avLst/>
            </a:prstGeom>
            <a:ln>
              <a:solidFill>
                <a:schemeClr val="tx1">
                  <a:lumMod val="50000"/>
                  <a:lumOff val="5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C545D9D3-2ED2-E44B-9143-3A3425F2263D}"/>
                </a:ext>
              </a:extLst>
            </p:cNvPr>
            <p:cNvSpPr txBox="1"/>
            <p:nvPr/>
          </p:nvSpPr>
          <p:spPr>
            <a:xfrm>
              <a:off x="8992040" y="3225749"/>
              <a:ext cx="1593570" cy="399010"/>
            </a:xfrm>
            <a:prstGeom prst="rect">
              <a:avLst/>
            </a:prstGeom>
            <a:noFill/>
          </p:spPr>
          <p:txBody>
            <a:bodyPr wrap="none" rtlCol="0">
              <a:spAutoFit/>
            </a:bodyPr>
            <a:lstStyle/>
            <a:p>
              <a:pPr algn="ctr">
                <a:lnSpc>
                  <a:spcPts val="1700"/>
                </a:lnSpc>
              </a:pPr>
              <a:r>
                <a:rPr lang="en-US" sz="1600" dirty="0">
                  <a:solidFill>
                    <a:srgbClr val="00B050"/>
                  </a:solidFill>
                  <a:latin typeface="Calibri"/>
                </a:rPr>
                <a:t>Open Access</a:t>
              </a:r>
            </a:p>
          </p:txBody>
        </p:sp>
      </p:grpSp>
    </p:spTree>
    <p:extLst>
      <p:ext uri="{BB962C8B-B14F-4D97-AF65-F5344CB8AC3E}">
        <p14:creationId xmlns:p14="http://schemas.microsoft.com/office/powerpoint/2010/main" val="35640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03A1-1A38-A54F-86E4-F5881A66270E}"/>
              </a:ext>
            </a:extLst>
          </p:cNvPr>
          <p:cNvSpPr>
            <a:spLocks noGrp="1"/>
          </p:cNvSpPr>
          <p:nvPr>
            <p:ph type="title"/>
          </p:nvPr>
        </p:nvSpPr>
        <p:spPr/>
        <p:txBody>
          <a:bodyPr/>
          <a:lstStyle/>
          <a:p>
            <a:r>
              <a:rPr lang="en-US" dirty="0"/>
              <a:t>The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Team</a:t>
            </a:r>
          </a:p>
        </p:txBody>
      </p:sp>
      <p:grpSp>
        <p:nvGrpSpPr>
          <p:cNvPr id="25" name="Group 24">
            <a:extLst>
              <a:ext uri="{FF2B5EF4-FFF2-40B4-BE49-F238E27FC236}">
                <a16:creationId xmlns:a16="http://schemas.microsoft.com/office/drawing/2014/main" id="{B7DD8473-E2D6-A340-8604-F7E4BCF24A40}"/>
              </a:ext>
            </a:extLst>
          </p:cNvPr>
          <p:cNvGrpSpPr/>
          <p:nvPr/>
        </p:nvGrpSpPr>
        <p:grpSpPr>
          <a:xfrm>
            <a:off x="551119" y="2060271"/>
            <a:ext cx="7361281" cy="2034114"/>
            <a:chOff x="838200" y="2081537"/>
            <a:chExt cx="7361281" cy="2034114"/>
          </a:xfrm>
        </p:grpSpPr>
        <p:pic>
          <p:nvPicPr>
            <p:cNvPr id="4" name="Picture 3">
              <a:extLst>
                <a:ext uri="{FF2B5EF4-FFF2-40B4-BE49-F238E27FC236}">
                  <a16:creationId xmlns:a16="http://schemas.microsoft.com/office/drawing/2014/main" id="{C5B82F1C-5FD4-DF41-8089-18F32E45BB2E}"/>
                </a:ext>
              </a:extLst>
            </p:cNvPr>
            <p:cNvPicPr>
              <a:picLocks noChangeAspect="1"/>
            </p:cNvPicPr>
            <p:nvPr/>
          </p:nvPicPr>
          <p:blipFill rotWithShape="1">
            <a:blip r:embed="rId2"/>
            <a:srcRect l="12038" r="8537"/>
            <a:stretch/>
          </p:blipFill>
          <p:spPr>
            <a:xfrm>
              <a:off x="838200" y="2099055"/>
              <a:ext cx="1178764" cy="1484117"/>
            </a:xfrm>
            <a:prstGeom prst="rect">
              <a:avLst/>
            </a:prstGeom>
          </p:spPr>
        </p:pic>
        <p:pic>
          <p:nvPicPr>
            <p:cNvPr id="5" name="Picture 4">
              <a:extLst>
                <a:ext uri="{FF2B5EF4-FFF2-40B4-BE49-F238E27FC236}">
                  <a16:creationId xmlns:a16="http://schemas.microsoft.com/office/drawing/2014/main" id="{6B9B0BDC-C244-614B-964D-A12CE3B9A534}"/>
                </a:ext>
              </a:extLst>
            </p:cNvPr>
            <p:cNvPicPr>
              <a:picLocks noChangeAspect="1"/>
            </p:cNvPicPr>
            <p:nvPr/>
          </p:nvPicPr>
          <p:blipFill>
            <a:blip r:embed="rId3"/>
            <a:stretch>
              <a:fillRect/>
            </a:stretch>
          </p:blipFill>
          <p:spPr>
            <a:xfrm>
              <a:off x="2072641" y="2099055"/>
              <a:ext cx="1366133" cy="1484117"/>
            </a:xfrm>
            <a:prstGeom prst="rect">
              <a:avLst/>
            </a:prstGeom>
          </p:spPr>
        </p:pic>
        <p:pic>
          <p:nvPicPr>
            <p:cNvPr id="6" name="Picture 5">
              <a:extLst>
                <a:ext uri="{FF2B5EF4-FFF2-40B4-BE49-F238E27FC236}">
                  <a16:creationId xmlns:a16="http://schemas.microsoft.com/office/drawing/2014/main" id="{BEC8CBE0-02FD-3541-B17B-DBF2093BA43D}"/>
                </a:ext>
              </a:extLst>
            </p:cNvPr>
            <p:cNvPicPr>
              <a:picLocks noChangeAspect="1"/>
            </p:cNvPicPr>
            <p:nvPr/>
          </p:nvPicPr>
          <p:blipFill rotWithShape="1">
            <a:blip r:embed="rId4"/>
            <a:srcRect l="16874" t="12419"/>
            <a:stretch/>
          </p:blipFill>
          <p:spPr>
            <a:xfrm>
              <a:off x="3489804" y="2103685"/>
              <a:ext cx="1056452" cy="1484117"/>
            </a:xfrm>
            <a:prstGeom prst="rect">
              <a:avLst/>
            </a:prstGeom>
          </p:spPr>
        </p:pic>
        <p:pic>
          <p:nvPicPr>
            <p:cNvPr id="7" name="Picture 6">
              <a:extLst>
                <a:ext uri="{FF2B5EF4-FFF2-40B4-BE49-F238E27FC236}">
                  <a16:creationId xmlns:a16="http://schemas.microsoft.com/office/drawing/2014/main" id="{4DE542AC-B534-EB4C-B5A6-DDA4909697BA}"/>
                </a:ext>
              </a:extLst>
            </p:cNvPr>
            <p:cNvPicPr>
              <a:picLocks noChangeAspect="1"/>
            </p:cNvPicPr>
            <p:nvPr/>
          </p:nvPicPr>
          <p:blipFill rotWithShape="1">
            <a:blip r:embed="rId5"/>
            <a:srcRect t="14735"/>
            <a:stretch/>
          </p:blipFill>
          <p:spPr>
            <a:xfrm>
              <a:off x="4602365" y="2099055"/>
              <a:ext cx="1305457" cy="1484117"/>
            </a:xfrm>
            <a:prstGeom prst="rect">
              <a:avLst/>
            </a:prstGeom>
          </p:spPr>
        </p:pic>
        <p:pic>
          <p:nvPicPr>
            <p:cNvPr id="8" name="Picture 7">
              <a:extLst>
                <a:ext uri="{FF2B5EF4-FFF2-40B4-BE49-F238E27FC236}">
                  <a16:creationId xmlns:a16="http://schemas.microsoft.com/office/drawing/2014/main" id="{7F538493-8B77-B84A-B391-89ED5FF58590}"/>
                </a:ext>
              </a:extLst>
            </p:cNvPr>
            <p:cNvPicPr>
              <a:picLocks noChangeAspect="1"/>
            </p:cNvPicPr>
            <p:nvPr/>
          </p:nvPicPr>
          <p:blipFill>
            <a:blip r:embed="rId6"/>
            <a:stretch>
              <a:fillRect/>
            </a:stretch>
          </p:blipFill>
          <p:spPr>
            <a:xfrm>
              <a:off x="5963931" y="2099055"/>
              <a:ext cx="1113861" cy="1484117"/>
            </a:xfrm>
            <a:prstGeom prst="rect">
              <a:avLst/>
            </a:prstGeom>
          </p:spPr>
        </p:pic>
        <p:pic>
          <p:nvPicPr>
            <p:cNvPr id="9" name="Picture 8">
              <a:extLst>
                <a:ext uri="{FF2B5EF4-FFF2-40B4-BE49-F238E27FC236}">
                  <a16:creationId xmlns:a16="http://schemas.microsoft.com/office/drawing/2014/main" id="{134B2D40-5254-694C-B709-E123AC6E97C0}"/>
                </a:ext>
              </a:extLst>
            </p:cNvPr>
            <p:cNvPicPr>
              <a:picLocks noChangeAspect="1"/>
            </p:cNvPicPr>
            <p:nvPr/>
          </p:nvPicPr>
          <p:blipFill>
            <a:blip r:embed="rId7"/>
            <a:stretch>
              <a:fillRect/>
            </a:stretch>
          </p:blipFill>
          <p:spPr>
            <a:xfrm>
              <a:off x="7133901" y="2081537"/>
              <a:ext cx="989411" cy="1484117"/>
            </a:xfrm>
            <a:prstGeom prst="rect">
              <a:avLst/>
            </a:prstGeom>
          </p:spPr>
        </p:pic>
        <p:sp>
          <p:nvSpPr>
            <p:cNvPr id="10" name="TextBox 9">
              <a:extLst>
                <a:ext uri="{FF2B5EF4-FFF2-40B4-BE49-F238E27FC236}">
                  <a16:creationId xmlns:a16="http://schemas.microsoft.com/office/drawing/2014/main" id="{72F01729-54B3-F04E-AF5C-55B0DCF08CE3}"/>
                </a:ext>
              </a:extLst>
            </p:cNvPr>
            <p:cNvSpPr txBox="1"/>
            <p:nvPr/>
          </p:nvSpPr>
          <p:spPr>
            <a:xfrm>
              <a:off x="873044" y="3578489"/>
              <a:ext cx="1110239" cy="523220"/>
            </a:xfrm>
            <a:prstGeom prst="rect">
              <a:avLst/>
            </a:prstGeom>
            <a:noFill/>
          </p:spPr>
          <p:txBody>
            <a:bodyPr wrap="none" rtlCol="0">
              <a:spAutoFit/>
            </a:bodyPr>
            <a:lstStyle/>
            <a:p>
              <a:pPr algn="ctr"/>
              <a:r>
                <a:rPr lang="en-US" sz="1400" i="1" dirty="0">
                  <a:latin typeface="+mj-lt"/>
                </a:rPr>
                <a:t>Robert Baker</a:t>
              </a:r>
            </a:p>
            <a:p>
              <a:pPr algn="ctr"/>
              <a:r>
                <a:rPr lang="en-US" sz="1400" i="1" dirty="0">
                  <a:latin typeface="+mj-lt"/>
                </a:rPr>
                <a:t>Co-Director</a:t>
              </a:r>
            </a:p>
          </p:txBody>
        </p:sp>
        <p:sp>
          <p:nvSpPr>
            <p:cNvPr id="11" name="TextBox 10">
              <a:extLst>
                <a:ext uri="{FF2B5EF4-FFF2-40B4-BE49-F238E27FC236}">
                  <a16:creationId xmlns:a16="http://schemas.microsoft.com/office/drawing/2014/main" id="{65107606-40DA-2543-987A-A1DB23E02FCD}"/>
                </a:ext>
              </a:extLst>
            </p:cNvPr>
            <p:cNvSpPr txBox="1"/>
            <p:nvPr/>
          </p:nvSpPr>
          <p:spPr>
            <a:xfrm>
              <a:off x="2196099" y="3578488"/>
              <a:ext cx="1119216" cy="523220"/>
            </a:xfrm>
            <a:prstGeom prst="rect">
              <a:avLst/>
            </a:prstGeom>
            <a:noFill/>
          </p:spPr>
          <p:txBody>
            <a:bodyPr wrap="none" rtlCol="0">
              <a:spAutoFit/>
            </a:bodyPr>
            <a:lstStyle/>
            <a:p>
              <a:pPr algn="ctr"/>
              <a:r>
                <a:rPr lang="en-US" sz="1400" i="1" dirty="0">
                  <a:latin typeface="+mj-lt"/>
                </a:rPr>
                <a:t>Lou </a:t>
              </a:r>
              <a:r>
                <a:rPr lang="en-US" sz="1400" i="1" dirty="0" err="1">
                  <a:latin typeface="+mj-lt"/>
                </a:rPr>
                <a:t>DiMauro</a:t>
              </a:r>
              <a:endParaRPr lang="en-US" sz="1400" i="1" dirty="0">
                <a:latin typeface="+mj-lt"/>
              </a:endParaRPr>
            </a:p>
            <a:p>
              <a:pPr algn="ctr"/>
              <a:r>
                <a:rPr lang="en-US" sz="1400" i="1" dirty="0">
                  <a:latin typeface="+mj-lt"/>
                </a:rPr>
                <a:t>Co-Director</a:t>
              </a:r>
            </a:p>
          </p:txBody>
        </p:sp>
        <p:sp>
          <p:nvSpPr>
            <p:cNvPr id="12" name="TextBox 11">
              <a:extLst>
                <a:ext uri="{FF2B5EF4-FFF2-40B4-BE49-F238E27FC236}">
                  <a16:creationId xmlns:a16="http://schemas.microsoft.com/office/drawing/2014/main" id="{91E24B90-8EA5-464A-8D44-7723EE042BDF}"/>
                </a:ext>
              </a:extLst>
            </p:cNvPr>
            <p:cNvSpPr txBox="1"/>
            <p:nvPr/>
          </p:nvSpPr>
          <p:spPr>
            <a:xfrm>
              <a:off x="3557645" y="3592431"/>
              <a:ext cx="922688" cy="523220"/>
            </a:xfrm>
            <a:prstGeom prst="rect">
              <a:avLst/>
            </a:prstGeom>
            <a:noFill/>
          </p:spPr>
          <p:txBody>
            <a:bodyPr wrap="none" rtlCol="0">
              <a:spAutoFit/>
            </a:bodyPr>
            <a:lstStyle/>
            <a:p>
              <a:pPr algn="ctr"/>
              <a:r>
                <a:rPr lang="en-US" sz="1400" i="1" dirty="0">
                  <a:latin typeface="+mj-lt"/>
                </a:rPr>
                <a:t>Roland </a:t>
              </a:r>
            </a:p>
            <a:p>
              <a:pPr algn="ctr"/>
              <a:r>
                <a:rPr lang="en-US" sz="1400" i="1" dirty="0">
                  <a:latin typeface="+mj-lt"/>
                </a:rPr>
                <a:t>Kawakami</a:t>
              </a:r>
            </a:p>
          </p:txBody>
        </p:sp>
        <p:sp>
          <p:nvSpPr>
            <p:cNvPr id="13" name="TextBox 12">
              <a:extLst>
                <a:ext uri="{FF2B5EF4-FFF2-40B4-BE49-F238E27FC236}">
                  <a16:creationId xmlns:a16="http://schemas.microsoft.com/office/drawing/2014/main" id="{B8066894-20E7-A94C-8297-B93E6F0F29AE}"/>
                </a:ext>
              </a:extLst>
            </p:cNvPr>
            <p:cNvSpPr txBox="1"/>
            <p:nvPr/>
          </p:nvSpPr>
          <p:spPr>
            <a:xfrm>
              <a:off x="4807943" y="3578488"/>
              <a:ext cx="892873" cy="307777"/>
            </a:xfrm>
            <a:prstGeom prst="rect">
              <a:avLst/>
            </a:prstGeom>
            <a:noFill/>
          </p:spPr>
          <p:txBody>
            <a:bodyPr wrap="none" rtlCol="0">
              <a:spAutoFit/>
            </a:bodyPr>
            <a:lstStyle/>
            <a:p>
              <a:pPr algn="ctr"/>
              <a:r>
                <a:rPr lang="en-US" sz="1400" i="1" dirty="0">
                  <a:latin typeface="+mj-lt"/>
                </a:rPr>
                <a:t>Jay Gupta</a:t>
              </a:r>
            </a:p>
          </p:txBody>
        </p:sp>
        <p:sp>
          <p:nvSpPr>
            <p:cNvPr id="14" name="TextBox 13">
              <a:extLst>
                <a:ext uri="{FF2B5EF4-FFF2-40B4-BE49-F238E27FC236}">
                  <a16:creationId xmlns:a16="http://schemas.microsoft.com/office/drawing/2014/main" id="{B9C87C9D-6DD8-0A49-994C-907978A6D506}"/>
                </a:ext>
              </a:extLst>
            </p:cNvPr>
            <p:cNvSpPr txBox="1"/>
            <p:nvPr/>
          </p:nvSpPr>
          <p:spPr>
            <a:xfrm>
              <a:off x="5947851" y="3587802"/>
              <a:ext cx="1146019" cy="307777"/>
            </a:xfrm>
            <a:prstGeom prst="rect">
              <a:avLst/>
            </a:prstGeom>
            <a:noFill/>
          </p:spPr>
          <p:txBody>
            <a:bodyPr wrap="none" rtlCol="0">
              <a:spAutoFit/>
            </a:bodyPr>
            <a:lstStyle/>
            <a:p>
              <a:pPr algn="ctr"/>
              <a:r>
                <a:rPr lang="en-US" sz="1400" i="1" dirty="0">
                  <a:latin typeface="+mj-lt"/>
                </a:rPr>
                <a:t>Claudia Turro</a:t>
              </a:r>
            </a:p>
          </p:txBody>
        </p:sp>
        <p:sp>
          <p:nvSpPr>
            <p:cNvPr id="15" name="TextBox 14">
              <a:extLst>
                <a:ext uri="{FF2B5EF4-FFF2-40B4-BE49-F238E27FC236}">
                  <a16:creationId xmlns:a16="http://schemas.microsoft.com/office/drawing/2014/main" id="{EF5D7FC2-6B1B-204C-B41D-8166309AB7ED}"/>
                </a:ext>
              </a:extLst>
            </p:cNvPr>
            <p:cNvSpPr txBox="1"/>
            <p:nvPr/>
          </p:nvSpPr>
          <p:spPr>
            <a:xfrm>
              <a:off x="7199079" y="3592063"/>
              <a:ext cx="1000402" cy="307777"/>
            </a:xfrm>
            <a:prstGeom prst="rect">
              <a:avLst/>
            </a:prstGeom>
            <a:noFill/>
          </p:spPr>
          <p:txBody>
            <a:bodyPr wrap="none" rtlCol="0">
              <a:spAutoFit/>
            </a:bodyPr>
            <a:lstStyle/>
            <a:p>
              <a:pPr algn="ctr"/>
              <a:r>
                <a:rPr lang="en-US" sz="1400" i="1" dirty="0">
                  <a:latin typeface="+mj-lt"/>
                </a:rPr>
                <a:t>Tom Allison</a:t>
              </a:r>
            </a:p>
          </p:txBody>
        </p:sp>
      </p:grpSp>
      <p:grpSp>
        <p:nvGrpSpPr>
          <p:cNvPr id="26" name="Group 25">
            <a:extLst>
              <a:ext uri="{FF2B5EF4-FFF2-40B4-BE49-F238E27FC236}">
                <a16:creationId xmlns:a16="http://schemas.microsoft.com/office/drawing/2014/main" id="{4093C14D-0425-1243-B1FE-92D31813F82B}"/>
              </a:ext>
            </a:extLst>
          </p:cNvPr>
          <p:cNvGrpSpPr/>
          <p:nvPr/>
        </p:nvGrpSpPr>
        <p:grpSpPr>
          <a:xfrm>
            <a:off x="510846" y="1508331"/>
            <a:ext cx="7322019" cy="574088"/>
            <a:chOff x="797927" y="1529597"/>
            <a:chExt cx="7322019" cy="574088"/>
          </a:xfrm>
        </p:grpSpPr>
        <p:sp>
          <p:nvSpPr>
            <p:cNvPr id="16" name="TextBox 15">
              <a:extLst>
                <a:ext uri="{FF2B5EF4-FFF2-40B4-BE49-F238E27FC236}">
                  <a16:creationId xmlns:a16="http://schemas.microsoft.com/office/drawing/2014/main" id="{7BB9A495-0271-1847-B543-482E3BD48FF3}"/>
                </a:ext>
              </a:extLst>
            </p:cNvPr>
            <p:cNvSpPr txBox="1"/>
            <p:nvPr/>
          </p:nvSpPr>
          <p:spPr>
            <a:xfrm>
              <a:off x="797927" y="1760501"/>
              <a:ext cx="1166217" cy="338554"/>
            </a:xfrm>
            <a:prstGeom prst="rect">
              <a:avLst/>
            </a:prstGeom>
            <a:noFill/>
          </p:spPr>
          <p:txBody>
            <a:bodyPr wrap="none" rtlCol="0">
              <a:spAutoFit/>
            </a:bodyPr>
            <a:lstStyle/>
            <a:p>
              <a:pPr algn="ctr"/>
              <a:r>
                <a:rPr lang="en-US" sz="1600" i="1" dirty="0">
                  <a:solidFill>
                    <a:srgbClr val="FF0000"/>
                  </a:solidFill>
                </a:rPr>
                <a:t>TR-XAS/XRS</a:t>
              </a:r>
            </a:p>
          </p:txBody>
        </p:sp>
        <p:sp>
          <p:nvSpPr>
            <p:cNvPr id="17" name="TextBox 16">
              <a:extLst>
                <a:ext uri="{FF2B5EF4-FFF2-40B4-BE49-F238E27FC236}">
                  <a16:creationId xmlns:a16="http://schemas.microsoft.com/office/drawing/2014/main" id="{DA8ABD35-E391-934C-8BD1-1C6ECC165C58}"/>
                </a:ext>
              </a:extLst>
            </p:cNvPr>
            <p:cNvSpPr txBox="1"/>
            <p:nvPr/>
          </p:nvSpPr>
          <p:spPr>
            <a:xfrm>
              <a:off x="2208400" y="1529597"/>
              <a:ext cx="1156279" cy="338554"/>
            </a:xfrm>
            <a:prstGeom prst="rect">
              <a:avLst/>
            </a:prstGeom>
            <a:noFill/>
          </p:spPr>
          <p:txBody>
            <a:bodyPr wrap="none" rtlCol="0">
              <a:spAutoFit/>
            </a:bodyPr>
            <a:lstStyle/>
            <a:p>
              <a:pPr algn="ctr"/>
              <a:r>
                <a:rPr lang="en-US" sz="1600" i="1" dirty="0">
                  <a:solidFill>
                    <a:srgbClr val="7030A0"/>
                  </a:solidFill>
                </a:rPr>
                <a:t>ATTO / LIED</a:t>
              </a:r>
            </a:p>
          </p:txBody>
        </p:sp>
        <p:sp>
          <p:nvSpPr>
            <p:cNvPr id="18" name="TextBox 17">
              <a:extLst>
                <a:ext uri="{FF2B5EF4-FFF2-40B4-BE49-F238E27FC236}">
                  <a16:creationId xmlns:a16="http://schemas.microsoft.com/office/drawing/2014/main" id="{626FAB64-8E69-604C-8C60-5039E2B0AF75}"/>
                </a:ext>
              </a:extLst>
            </p:cNvPr>
            <p:cNvSpPr txBox="1"/>
            <p:nvPr/>
          </p:nvSpPr>
          <p:spPr>
            <a:xfrm>
              <a:off x="3521050" y="1759202"/>
              <a:ext cx="988989" cy="338554"/>
            </a:xfrm>
            <a:prstGeom prst="rect">
              <a:avLst/>
            </a:prstGeom>
            <a:noFill/>
          </p:spPr>
          <p:txBody>
            <a:bodyPr wrap="none" rtlCol="0">
              <a:spAutoFit/>
            </a:bodyPr>
            <a:lstStyle/>
            <a:p>
              <a:pPr algn="ctr"/>
              <a:r>
                <a:rPr lang="en-US" sz="1600" i="1" dirty="0">
                  <a:solidFill>
                    <a:srgbClr val="00B050"/>
                  </a:solidFill>
                </a:rPr>
                <a:t>TR-ARPES</a:t>
              </a:r>
            </a:p>
          </p:txBody>
        </p:sp>
        <p:sp>
          <p:nvSpPr>
            <p:cNvPr id="20" name="TextBox 19">
              <a:extLst>
                <a:ext uri="{FF2B5EF4-FFF2-40B4-BE49-F238E27FC236}">
                  <a16:creationId xmlns:a16="http://schemas.microsoft.com/office/drawing/2014/main" id="{1B70272E-3A69-7340-ABDE-6274CE453508}"/>
                </a:ext>
              </a:extLst>
            </p:cNvPr>
            <p:cNvSpPr txBox="1"/>
            <p:nvPr/>
          </p:nvSpPr>
          <p:spPr>
            <a:xfrm>
              <a:off x="5922103" y="1765131"/>
              <a:ext cx="1166217" cy="338554"/>
            </a:xfrm>
            <a:prstGeom prst="rect">
              <a:avLst/>
            </a:prstGeom>
            <a:noFill/>
          </p:spPr>
          <p:txBody>
            <a:bodyPr wrap="none" rtlCol="0">
              <a:spAutoFit/>
            </a:bodyPr>
            <a:lstStyle/>
            <a:p>
              <a:pPr algn="ctr"/>
              <a:r>
                <a:rPr lang="en-US" sz="1600" i="1" dirty="0">
                  <a:solidFill>
                    <a:srgbClr val="FF0000"/>
                  </a:solidFill>
                </a:rPr>
                <a:t>TR-XAS/XRS</a:t>
              </a:r>
            </a:p>
          </p:txBody>
        </p:sp>
        <p:sp>
          <p:nvSpPr>
            <p:cNvPr id="21" name="TextBox 20">
              <a:extLst>
                <a:ext uri="{FF2B5EF4-FFF2-40B4-BE49-F238E27FC236}">
                  <a16:creationId xmlns:a16="http://schemas.microsoft.com/office/drawing/2014/main" id="{01BBF501-E56F-9F47-90A9-65F63EA49613}"/>
                </a:ext>
              </a:extLst>
            </p:cNvPr>
            <p:cNvSpPr txBox="1"/>
            <p:nvPr/>
          </p:nvSpPr>
          <p:spPr>
            <a:xfrm>
              <a:off x="2168241" y="1760501"/>
              <a:ext cx="1166217" cy="338554"/>
            </a:xfrm>
            <a:prstGeom prst="rect">
              <a:avLst/>
            </a:prstGeom>
            <a:noFill/>
          </p:spPr>
          <p:txBody>
            <a:bodyPr wrap="none" rtlCol="0">
              <a:spAutoFit/>
            </a:bodyPr>
            <a:lstStyle/>
            <a:p>
              <a:pPr algn="ctr"/>
              <a:r>
                <a:rPr lang="en-US" sz="1600" i="1" dirty="0">
                  <a:solidFill>
                    <a:srgbClr val="FF0000"/>
                  </a:solidFill>
                </a:rPr>
                <a:t>TR-XAS/XRS</a:t>
              </a:r>
            </a:p>
          </p:txBody>
        </p:sp>
        <p:sp>
          <p:nvSpPr>
            <p:cNvPr id="22" name="TextBox 21">
              <a:extLst>
                <a:ext uri="{FF2B5EF4-FFF2-40B4-BE49-F238E27FC236}">
                  <a16:creationId xmlns:a16="http://schemas.microsoft.com/office/drawing/2014/main" id="{E2A9DA1E-D484-A44C-885C-BF2E086737FC}"/>
                </a:ext>
              </a:extLst>
            </p:cNvPr>
            <p:cNvSpPr txBox="1"/>
            <p:nvPr/>
          </p:nvSpPr>
          <p:spPr>
            <a:xfrm>
              <a:off x="7130957" y="1765131"/>
              <a:ext cx="988989" cy="338554"/>
            </a:xfrm>
            <a:prstGeom prst="rect">
              <a:avLst/>
            </a:prstGeom>
            <a:noFill/>
          </p:spPr>
          <p:txBody>
            <a:bodyPr wrap="none" rtlCol="0">
              <a:spAutoFit/>
            </a:bodyPr>
            <a:lstStyle/>
            <a:p>
              <a:pPr algn="ctr"/>
              <a:r>
                <a:rPr lang="en-US" sz="1600" i="1" dirty="0">
                  <a:solidFill>
                    <a:srgbClr val="00B050"/>
                  </a:solidFill>
                </a:rPr>
                <a:t>TR-ARPES</a:t>
              </a:r>
            </a:p>
          </p:txBody>
        </p:sp>
        <p:sp>
          <p:nvSpPr>
            <p:cNvPr id="23" name="TextBox 22">
              <a:extLst>
                <a:ext uri="{FF2B5EF4-FFF2-40B4-BE49-F238E27FC236}">
                  <a16:creationId xmlns:a16="http://schemas.microsoft.com/office/drawing/2014/main" id="{757D0A42-FC5E-6648-AA21-87ABA7D4FB37}"/>
                </a:ext>
              </a:extLst>
            </p:cNvPr>
            <p:cNvSpPr txBox="1"/>
            <p:nvPr/>
          </p:nvSpPr>
          <p:spPr>
            <a:xfrm>
              <a:off x="4823955" y="1755871"/>
              <a:ext cx="826060" cy="338554"/>
            </a:xfrm>
            <a:prstGeom prst="rect">
              <a:avLst/>
            </a:prstGeom>
            <a:noFill/>
          </p:spPr>
          <p:txBody>
            <a:bodyPr wrap="none" rtlCol="0">
              <a:spAutoFit/>
            </a:bodyPr>
            <a:lstStyle/>
            <a:p>
              <a:pPr algn="ctr"/>
              <a:r>
                <a:rPr lang="en-US" sz="1600" i="1" dirty="0">
                  <a:solidFill>
                    <a:srgbClr val="0070C0"/>
                  </a:solidFill>
                </a:rPr>
                <a:t>TR-STM</a:t>
              </a:r>
            </a:p>
          </p:txBody>
        </p:sp>
      </p:grpSp>
      <p:grpSp>
        <p:nvGrpSpPr>
          <p:cNvPr id="39" name="Group 38">
            <a:extLst>
              <a:ext uri="{FF2B5EF4-FFF2-40B4-BE49-F238E27FC236}">
                <a16:creationId xmlns:a16="http://schemas.microsoft.com/office/drawing/2014/main" id="{98A52EA4-8D85-2E4C-BB2E-49C8326ADDCE}"/>
              </a:ext>
            </a:extLst>
          </p:cNvPr>
          <p:cNvGrpSpPr/>
          <p:nvPr/>
        </p:nvGrpSpPr>
        <p:grpSpPr>
          <a:xfrm>
            <a:off x="336920" y="4140102"/>
            <a:ext cx="3850929" cy="1988082"/>
            <a:chOff x="336920" y="4140102"/>
            <a:chExt cx="3850929" cy="1988082"/>
          </a:xfrm>
        </p:grpSpPr>
        <p:pic>
          <p:nvPicPr>
            <p:cNvPr id="30" name="Picture 29" descr="A person in a blue shirt&#10;&#10;Description automatically generated">
              <a:extLst>
                <a:ext uri="{FF2B5EF4-FFF2-40B4-BE49-F238E27FC236}">
                  <a16:creationId xmlns:a16="http://schemas.microsoft.com/office/drawing/2014/main" id="{63835ECA-1C86-6C44-9DAF-D61825884A1F}"/>
                </a:ext>
              </a:extLst>
            </p:cNvPr>
            <p:cNvPicPr>
              <a:picLocks noChangeAspect="1"/>
            </p:cNvPicPr>
            <p:nvPr/>
          </p:nvPicPr>
          <p:blipFill>
            <a:blip r:embed="rId8"/>
            <a:stretch>
              <a:fillRect/>
            </a:stretch>
          </p:blipFill>
          <p:spPr>
            <a:xfrm>
              <a:off x="2910708" y="4156866"/>
              <a:ext cx="1110996" cy="1481328"/>
            </a:xfrm>
            <a:prstGeom prst="rect">
              <a:avLst/>
            </a:prstGeom>
          </p:spPr>
        </p:pic>
        <p:pic>
          <p:nvPicPr>
            <p:cNvPr id="32" name="Picture 31" descr="A person smiling for the camera&#10;&#10;Description automatically generated">
              <a:extLst>
                <a:ext uri="{FF2B5EF4-FFF2-40B4-BE49-F238E27FC236}">
                  <a16:creationId xmlns:a16="http://schemas.microsoft.com/office/drawing/2014/main" id="{8FC642C1-00F5-6440-9DD4-FBAD4712CF66}"/>
                </a:ext>
              </a:extLst>
            </p:cNvPr>
            <p:cNvPicPr>
              <a:picLocks noChangeAspect="1"/>
            </p:cNvPicPr>
            <p:nvPr/>
          </p:nvPicPr>
          <p:blipFill>
            <a:blip r:embed="rId9"/>
            <a:stretch>
              <a:fillRect/>
            </a:stretch>
          </p:blipFill>
          <p:spPr>
            <a:xfrm>
              <a:off x="549912" y="4155940"/>
              <a:ext cx="1133669" cy="1481328"/>
            </a:xfrm>
            <a:prstGeom prst="rect">
              <a:avLst/>
            </a:prstGeom>
          </p:spPr>
        </p:pic>
        <p:pic>
          <p:nvPicPr>
            <p:cNvPr id="34" name="Picture 33" descr="A person wearing glasses and smiling at the camera&#10;&#10;Description automatically generated">
              <a:extLst>
                <a:ext uri="{FF2B5EF4-FFF2-40B4-BE49-F238E27FC236}">
                  <a16:creationId xmlns:a16="http://schemas.microsoft.com/office/drawing/2014/main" id="{95273ABE-F03B-BC40-AFE6-11127FBD5FF9}"/>
                </a:ext>
              </a:extLst>
            </p:cNvPr>
            <p:cNvPicPr>
              <a:picLocks noChangeAspect="1"/>
            </p:cNvPicPr>
            <p:nvPr/>
          </p:nvPicPr>
          <p:blipFill>
            <a:blip r:embed="rId10"/>
            <a:stretch>
              <a:fillRect/>
            </a:stretch>
          </p:blipFill>
          <p:spPr>
            <a:xfrm>
              <a:off x="1743102" y="4140102"/>
              <a:ext cx="1110996" cy="1481328"/>
            </a:xfrm>
            <a:prstGeom prst="rect">
              <a:avLst/>
            </a:prstGeom>
          </p:spPr>
        </p:pic>
        <p:sp>
          <p:nvSpPr>
            <p:cNvPr id="35" name="TextBox 34">
              <a:extLst>
                <a:ext uri="{FF2B5EF4-FFF2-40B4-BE49-F238E27FC236}">
                  <a16:creationId xmlns:a16="http://schemas.microsoft.com/office/drawing/2014/main" id="{8003AF8C-185F-4C4C-81FD-32582CD38C2B}"/>
                </a:ext>
              </a:extLst>
            </p:cNvPr>
            <p:cNvSpPr txBox="1"/>
            <p:nvPr/>
          </p:nvSpPr>
          <p:spPr>
            <a:xfrm>
              <a:off x="336920" y="5604964"/>
              <a:ext cx="1408462" cy="523220"/>
            </a:xfrm>
            <a:prstGeom prst="rect">
              <a:avLst/>
            </a:prstGeom>
            <a:noFill/>
          </p:spPr>
          <p:txBody>
            <a:bodyPr wrap="none" rtlCol="0">
              <a:spAutoFit/>
            </a:bodyPr>
            <a:lstStyle/>
            <a:p>
              <a:pPr algn="ctr"/>
              <a:r>
                <a:rPr lang="en-US" sz="1400" i="1" dirty="0">
                  <a:latin typeface="+mj-lt"/>
                </a:rPr>
                <a:t>Tim Scarborough</a:t>
              </a:r>
            </a:p>
            <a:p>
              <a:pPr algn="ctr"/>
              <a:r>
                <a:rPr lang="en-US" sz="1400" i="1" dirty="0">
                  <a:latin typeface="+mj-lt"/>
                </a:rPr>
                <a:t>Facility Manager</a:t>
              </a:r>
            </a:p>
          </p:txBody>
        </p:sp>
        <p:sp>
          <p:nvSpPr>
            <p:cNvPr id="36" name="TextBox 35">
              <a:extLst>
                <a:ext uri="{FF2B5EF4-FFF2-40B4-BE49-F238E27FC236}">
                  <a16:creationId xmlns:a16="http://schemas.microsoft.com/office/drawing/2014/main" id="{2C31AC70-39FA-3247-99A9-8DE2BA4674F1}"/>
                </a:ext>
              </a:extLst>
            </p:cNvPr>
            <p:cNvSpPr txBox="1"/>
            <p:nvPr/>
          </p:nvSpPr>
          <p:spPr>
            <a:xfrm>
              <a:off x="1602800" y="5604964"/>
              <a:ext cx="1391598" cy="523220"/>
            </a:xfrm>
            <a:prstGeom prst="rect">
              <a:avLst/>
            </a:prstGeom>
            <a:noFill/>
          </p:spPr>
          <p:txBody>
            <a:bodyPr wrap="none" rtlCol="0">
              <a:spAutoFit/>
            </a:bodyPr>
            <a:lstStyle/>
            <a:p>
              <a:pPr algn="ctr"/>
              <a:r>
                <a:rPr lang="en-US" sz="1400" i="1" dirty="0">
                  <a:latin typeface="+mj-lt"/>
                </a:rPr>
                <a:t>TJ </a:t>
              </a:r>
              <a:r>
                <a:rPr lang="en-US" sz="1400" i="1" dirty="0" err="1">
                  <a:latin typeface="+mj-lt"/>
                </a:rPr>
                <a:t>Ronningen</a:t>
              </a:r>
              <a:endParaRPr lang="en-US" sz="1400" i="1" dirty="0">
                <a:latin typeface="+mj-lt"/>
              </a:endParaRPr>
            </a:p>
            <a:p>
              <a:pPr algn="ctr"/>
              <a:r>
                <a:rPr lang="en-US" sz="1400" i="1" dirty="0">
                  <a:latin typeface="+mj-lt"/>
                </a:rPr>
                <a:t>Project Manager</a:t>
              </a:r>
            </a:p>
          </p:txBody>
        </p:sp>
        <p:sp>
          <p:nvSpPr>
            <p:cNvPr id="37" name="TextBox 36">
              <a:extLst>
                <a:ext uri="{FF2B5EF4-FFF2-40B4-BE49-F238E27FC236}">
                  <a16:creationId xmlns:a16="http://schemas.microsoft.com/office/drawing/2014/main" id="{2BC822E1-91C6-B24B-BAC1-935B1236A9F7}"/>
                </a:ext>
              </a:extLst>
            </p:cNvPr>
            <p:cNvSpPr txBox="1"/>
            <p:nvPr/>
          </p:nvSpPr>
          <p:spPr>
            <a:xfrm>
              <a:off x="2904998" y="5604038"/>
              <a:ext cx="1282851" cy="523220"/>
            </a:xfrm>
            <a:prstGeom prst="rect">
              <a:avLst/>
            </a:prstGeom>
            <a:noFill/>
          </p:spPr>
          <p:txBody>
            <a:bodyPr wrap="none" rtlCol="0">
              <a:spAutoFit/>
            </a:bodyPr>
            <a:lstStyle/>
            <a:p>
              <a:pPr algn="ctr"/>
              <a:r>
                <a:rPr lang="en-US" sz="1400" i="1" dirty="0">
                  <a:latin typeface="+mj-lt"/>
                </a:rPr>
                <a:t>Jessi Middleton</a:t>
              </a:r>
            </a:p>
            <a:p>
              <a:pPr algn="ctr"/>
              <a:r>
                <a:rPr lang="en-US" sz="1400" i="1" dirty="0">
                  <a:latin typeface="+mj-lt"/>
                </a:rPr>
                <a:t>Administrative</a:t>
              </a:r>
            </a:p>
          </p:txBody>
        </p:sp>
      </p:grpSp>
      <p:grpSp>
        <p:nvGrpSpPr>
          <p:cNvPr id="42" name="Group 41">
            <a:extLst>
              <a:ext uri="{FF2B5EF4-FFF2-40B4-BE49-F238E27FC236}">
                <a16:creationId xmlns:a16="http://schemas.microsoft.com/office/drawing/2014/main" id="{C1476A85-1966-2848-B073-D8FA6B89B639}"/>
              </a:ext>
            </a:extLst>
          </p:cNvPr>
          <p:cNvGrpSpPr/>
          <p:nvPr/>
        </p:nvGrpSpPr>
        <p:grpSpPr>
          <a:xfrm>
            <a:off x="4670214" y="4165199"/>
            <a:ext cx="1650388" cy="2004548"/>
            <a:chOff x="4670214" y="4165199"/>
            <a:chExt cx="1650388" cy="2004548"/>
          </a:xfrm>
        </p:grpSpPr>
        <p:sp>
          <p:nvSpPr>
            <p:cNvPr id="38" name="TextBox 37">
              <a:extLst>
                <a:ext uri="{FF2B5EF4-FFF2-40B4-BE49-F238E27FC236}">
                  <a16:creationId xmlns:a16="http://schemas.microsoft.com/office/drawing/2014/main" id="{CBD13F77-55DC-624F-85FB-87AEB02F905E}"/>
                </a:ext>
              </a:extLst>
            </p:cNvPr>
            <p:cNvSpPr txBox="1"/>
            <p:nvPr/>
          </p:nvSpPr>
          <p:spPr>
            <a:xfrm>
              <a:off x="4670214" y="5646527"/>
              <a:ext cx="1650388" cy="523220"/>
            </a:xfrm>
            <a:prstGeom prst="rect">
              <a:avLst/>
            </a:prstGeom>
            <a:noFill/>
          </p:spPr>
          <p:txBody>
            <a:bodyPr wrap="none" rtlCol="0">
              <a:spAutoFit/>
            </a:bodyPr>
            <a:lstStyle/>
            <a:p>
              <a:pPr algn="ctr"/>
              <a:r>
                <a:rPr lang="en-US" sz="1400" i="1" dirty="0">
                  <a:latin typeface="+mj-lt"/>
                </a:rPr>
                <a:t>Kelsey Cook</a:t>
              </a:r>
            </a:p>
            <a:p>
              <a:pPr algn="ctr"/>
              <a:r>
                <a:rPr lang="en-US" sz="1400" i="1" dirty="0">
                  <a:latin typeface="+mj-lt"/>
                </a:rPr>
                <a:t>NSF Program Officer</a:t>
              </a:r>
            </a:p>
          </p:txBody>
        </p:sp>
        <p:pic>
          <p:nvPicPr>
            <p:cNvPr id="41" name="Picture 40">
              <a:extLst>
                <a:ext uri="{FF2B5EF4-FFF2-40B4-BE49-F238E27FC236}">
                  <a16:creationId xmlns:a16="http://schemas.microsoft.com/office/drawing/2014/main" id="{AFF6632D-76FE-A846-8F2D-959647C25529}"/>
                </a:ext>
              </a:extLst>
            </p:cNvPr>
            <p:cNvPicPr>
              <a:picLocks noChangeAspect="1"/>
            </p:cNvPicPr>
            <p:nvPr/>
          </p:nvPicPr>
          <p:blipFill rotWithShape="1">
            <a:blip r:embed="rId11"/>
            <a:srcRect l="4906" t="11550" r="21846"/>
            <a:stretch/>
          </p:blipFill>
          <p:spPr>
            <a:xfrm>
              <a:off x="4958717" y="4165199"/>
              <a:ext cx="1073382" cy="1481328"/>
            </a:xfrm>
            <a:prstGeom prst="rect">
              <a:avLst/>
            </a:prstGeom>
          </p:spPr>
        </p:pic>
      </p:grpSp>
    </p:spTree>
    <p:extLst>
      <p:ext uri="{BB962C8B-B14F-4D97-AF65-F5344CB8AC3E}">
        <p14:creationId xmlns:p14="http://schemas.microsoft.com/office/powerpoint/2010/main" val="55224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B1C8-03C4-8F49-A38E-3B63ECCB312D}"/>
              </a:ext>
            </a:extLst>
          </p:cNvPr>
          <p:cNvSpPr>
            <a:spLocks noGrp="1"/>
          </p:cNvSpPr>
          <p:nvPr>
            <p:ph type="title"/>
          </p:nvPr>
        </p:nvSpPr>
        <p:spPr/>
        <p:txBody>
          <a:bodyPr/>
          <a:lstStyle/>
          <a:p>
            <a:r>
              <a:rPr lang="en-US" dirty="0"/>
              <a:t>The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Team</a:t>
            </a:r>
          </a:p>
        </p:txBody>
      </p:sp>
      <p:sp>
        <p:nvSpPr>
          <p:cNvPr id="4" name="Content Placeholder 3">
            <a:extLst>
              <a:ext uri="{FF2B5EF4-FFF2-40B4-BE49-F238E27FC236}">
                <a16:creationId xmlns:a16="http://schemas.microsoft.com/office/drawing/2014/main" id="{A25A4771-2D75-0548-8E71-61406BDC2841}"/>
              </a:ext>
            </a:extLst>
          </p:cNvPr>
          <p:cNvSpPr>
            <a:spLocks noGrp="1"/>
          </p:cNvSpPr>
          <p:nvPr>
            <p:ph sz="half" idx="2"/>
          </p:nvPr>
        </p:nvSpPr>
        <p:spPr/>
        <p:txBody>
          <a:bodyPr>
            <a:normAutofit/>
          </a:bodyPr>
          <a:lstStyle/>
          <a:p>
            <a:pPr marL="0" indent="0">
              <a:buNone/>
            </a:pPr>
            <a:r>
              <a:rPr lang="en-US" b="1" dirty="0"/>
              <a:t>Claudia Turro </a:t>
            </a:r>
            <a:r>
              <a:rPr lang="en-US" i="1" dirty="0"/>
              <a:t>(Chair of Chemistry &amp; Biochemistry, </a:t>
            </a:r>
            <a:r>
              <a:rPr lang="en-US" i="1" dirty="0" err="1"/>
              <a:t>NeXUS</a:t>
            </a:r>
            <a:r>
              <a:rPr lang="en-US" i="1" dirty="0"/>
              <a:t> co-PI)</a:t>
            </a:r>
          </a:p>
          <a:p>
            <a:r>
              <a:rPr lang="en-US" dirty="0" err="1"/>
              <a:t>NeXUS</a:t>
            </a:r>
            <a:r>
              <a:rPr lang="en-US" dirty="0"/>
              <a:t> user applications in molecular magnetism, molecular qubits</a:t>
            </a:r>
          </a:p>
          <a:p>
            <a:r>
              <a:rPr lang="en-US" dirty="0"/>
              <a:t>Impact of </a:t>
            </a:r>
            <a:r>
              <a:rPr lang="en-US" dirty="0" err="1"/>
              <a:t>NeXUS</a:t>
            </a:r>
            <a:r>
              <a:rPr lang="en-US" dirty="0"/>
              <a:t> on the chemistry of quantum information science, photochemotherapy and energy conversion</a:t>
            </a:r>
          </a:p>
        </p:txBody>
      </p:sp>
      <p:pic>
        <p:nvPicPr>
          <p:cNvPr id="5" name="Content Placeholder 4">
            <a:extLst>
              <a:ext uri="{FF2B5EF4-FFF2-40B4-BE49-F238E27FC236}">
                <a16:creationId xmlns:a16="http://schemas.microsoft.com/office/drawing/2014/main" id="{74CBD82A-7EA9-504F-9089-30A934D64846}"/>
              </a:ext>
            </a:extLst>
          </p:cNvPr>
          <p:cNvPicPr>
            <a:picLocks noGrp="1" noChangeAspect="1"/>
          </p:cNvPicPr>
          <p:nvPr>
            <p:ph sz="half" idx="1"/>
          </p:nvPr>
        </p:nvPicPr>
        <p:blipFill>
          <a:blip r:embed="rId2"/>
          <a:stretch>
            <a:fillRect/>
          </a:stretch>
        </p:blipFill>
        <p:spPr>
          <a:xfrm>
            <a:off x="1796114" y="1825625"/>
            <a:ext cx="3265771" cy="4351338"/>
          </a:xfrm>
          <a:prstGeom prst="rect">
            <a:avLst/>
          </a:prstGeom>
        </p:spPr>
      </p:pic>
    </p:spTree>
    <p:extLst>
      <p:ext uri="{BB962C8B-B14F-4D97-AF65-F5344CB8AC3E}">
        <p14:creationId xmlns:p14="http://schemas.microsoft.com/office/powerpoint/2010/main" val="78219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2D0E-1171-8C4E-AB2C-6B064ECB57CF}"/>
              </a:ext>
            </a:extLst>
          </p:cNvPr>
          <p:cNvSpPr>
            <a:spLocks noGrp="1"/>
          </p:cNvSpPr>
          <p:nvPr>
            <p:ph type="title"/>
          </p:nvPr>
        </p:nvSpPr>
        <p:spPr/>
        <p:txBody>
          <a:bodyPr/>
          <a:lstStyle/>
          <a:p>
            <a:r>
              <a:rPr lang="en-US" dirty="0"/>
              <a:t>Resolving Ultrafast Motion</a:t>
            </a:r>
          </a:p>
        </p:txBody>
      </p:sp>
      <p:pic>
        <p:nvPicPr>
          <p:cNvPr id="4" name="Picture 3" descr="A group of people on a court&#10;&#10;Description automatically generated">
            <a:extLst>
              <a:ext uri="{FF2B5EF4-FFF2-40B4-BE49-F238E27FC236}">
                <a16:creationId xmlns:a16="http://schemas.microsoft.com/office/drawing/2014/main" id="{91CC70C5-9888-AA48-ABE9-89DCF14137BF}"/>
              </a:ext>
            </a:extLst>
          </p:cNvPr>
          <p:cNvPicPr>
            <a:picLocks noChangeAspect="1"/>
          </p:cNvPicPr>
          <p:nvPr/>
        </p:nvPicPr>
        <p:blipFill rotWithShape="1">
          <a:blip r:embed="rId2"/>
          <a:srcRect l="27913" t="80921" b="3233"/>
          <a:stretch/>
        </p:blipFill>
        <p:spPr>
          <a:xfrm>
            <a:off x="3769117" y="2743199"/>
            <a:ext cx="8363774" cy="2576943"/>
          </a:xfrm>
          <a:prstGeom prst="rect">
            <a:avLst/>
          </a:prstGeom>
        </p:spPr>
      </p:pic>
      <p:pic>
        <p:nvPicPr>
          <p:cNvPr id="5" name="Picture 4" descr="A blurry photo of a person on a court&#10;&#10;Description automatically generated">
            <a:extLst>
              <a:ext uri="{FF2B5EF4-FFF2-40B4-BE49-F238E27FC236}">
                <a16:creationId xmlns:a16="http://schemas.microsoft.com/office/drawing/2014/main" id="{2B63D581-84E2-0943-9A7E-1A4BD7F6FC42}"/>
              </a:ext>
            </a:extLst>
          </p:cNvPr>
          <p:cNvPicPr>
            <a:picLocks noChangeAspect="1"/>
          </p:cNvPicPr>
          <p:nvPr/>
        </p:nvPicPr>
        <p:blipFill>
          <a:blip r:embed="rId3"/>
          <a:stretch>
            <a:fillRect/>
          </a:stretch>
        </p:blipFill>
        <p:spPr>
          <a:xfrm>
            <a:off x="142307" y="2743200"/>
            <a:ext cx="3626810" cy="2576944"/>
          </a:xfrm>
          <a:prstGeom prst="rect">
            <a:avLst/>
          </a:prstGeom>
        </p:spPr>
      </p:pic>
      <p:sp>
        <p:nvSpPr>
          <p:cNvPr id="6" name="TextBox 5">
            <a:extLst>
              <a:ext uri="{FF2B5EF4-FFF2-40B4-BE49-F238E27FC236}">
                <a16:creationId xmlns:a16="http://schemas.microsoft.com/office/drawing/2014/main" id="{10AC2178-1EE2-064F-8261-3DE6D0D277D9}"/>
              </a:ext>
            </a:extLst>
          </p:cNvPr>
          <p:cNvSpPr txBox="1"/>
          <p:nvPr/>
        </p:nvSpPr>
        <p:spPr>
          <a:xfrm>
            <a:off x="6551876" y="5516880"/>
            <a:ext cx="5581015" cy="369332"/>
          </a:xfrm>
          <a:prstGeom prst="rect">
            <a:avLst/>
          </a:prstGeom>
          <a:noFill/>
        </p:spPr>
        <p:txBody>
          <a:bodyPr wrap="none" rtlCol="0">
            <a:spAutoFit/>
          </a:bodyPr>
          <a:lstStyle/>
          <a:p>
            <a:r>
              <a:rPr lang="en-US" dirty="0">
                <a:solidFill>
                  <a:schemeClr val="bg1">
                    <a:lumMod val="75000"/>
                  </a:schemeClr>
                </a:solidFill>
              </a:rPr>
              <a:t>https://</a:t>
            </a:r>
            <a:r>
              <a:rPr lang="en-US" dirty="0" err="1">
                <a:solidFill>
                  <a:schemeClr val="bg1">
                    <a:lumMod val="75000"/>
                  </a:schemeClr>
                </a:solidFill>
              </a:rPr>
              <a:t>posemethod.com</a:t>
            </a:r>
            <a:r>
              <a:rPr lang="en-US" dirty="0">
                <a:solidFill>
                  <a:schemeClr val="bg1">
                    <a:lumMod val="75000"/>
                  </a:schemeClr>
                </a:solidFill>
              </a:rPr>
              <a:t>/</a:t>
            </a:r>
            <a:r>
              <a:rPr lang="en-US" dirty="0" err="1">
                <a:solidFill>
                  <a:schemeClr val="bg1">
                    <a:lumMod val="75000"/>
                  </a:schemeClr>
                </a:solidFill>
              </a:rPr>
              <a:t>usain</a:t>
            </a:r>
            <a:r>
              <a:rPr lang="en-US" dirty="0">
                <a:solidFill>
                  <a:schemeClr val="bg1">
                    <a:lumMod val="75000"/>
                  </a:schemeClr>
                </a:solidFill>
              </a:rPr>
              <a:t>-bolts-running-technique/</a:t>
            </a:r>
          </a:p>
        </p:txBody>
      </p:sp>
    </p:spTree>
    <p:extLst>
      <p:ext uri="{BB962C8B-B14F-4D97-AF65-F5344CB8AC3E}">
        <p14:creationId xmlns:p14="http://schemas.microsoft.com/office/powerpoint/2010/main" val="39080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B1C8-03C4-8F49-A38E-3B63ECCB312D}"/>
              </a:ext>
            </a:extLst>
          </p:cNvPr>
          <p:cNvSpPr>
            <a:spLocks noGrp="1"/>
          </p:cNvSpPr>
          <p:nvPr>
            <p:ph type="title"/>
          </p:nvPr>
        </p:nvSpPr>
        <p:spPr/>
        <p:txBody>
          <a:bodyPr/>
          <a:lstStyle/>
          <a:p>
            <a:r>
              <a:rPr lang="en-US" dirty="0"/>
              <a:t>The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Team</a:t>
            </a:r>
          </a:p>
        </p:txBody>
      </p:sp>
      <p:sp>
        <p:nvSpPr>
          <p:cNvPr id="4" name="Content Placeholder 3">
            <a:extLst>
              <a:ext uri="{FF2B5EF4-FFF2-40B4-BE49-F238E27FC236}">
                <a16:creationId xmlns:a16="http://schemas.microsoft.com/office/drawing/2014/main" id="{A25A4771-2D75-0548-8E71-61406BDC2841}"/>
              </a:ext>
            </a:extLst>
          </p:cNvPr>
          <p:cNvSpPr>
            <a:spLocks noGrp="1"/>
          </p:cNvSpPr>
          <p:nvPr>
            <p:ph sz="half" idx="2"/>
          </p:nvPr>
        </p:nvSpPr>
        <p:spPr/>
        <p:txBody>
          <a:bodyPr>
            <a:normAutofit/>
          </a:bodyPr>
          <a:lstStyle/>
          <a:p>
            <a:pPr marL="0" indent="0">
              <a:buNone/>
            </a:pPr>
            <a:r>
              <a:rPr lang="en-US" b="1" dirty="0"/>
              <a:t>Roland Kawakami </a:t>
            </a:r>
            <a:r>
              <a:rPr lang="en-US" i="1" dirty="0"/>
              <a:t>(Physics Department, </a:t>
            </a:r>
            <a:r>
              <a:rPr lang="en-US" i="1" dirty="0" err="1"/>
              <a:t>NeXUS</a:t>
            </a:r>
            <a:r>
              <a:rPr lang="en-US" i="1" dirty="0"/>
              <a:t> co-PI)</a:t>
            </a:r>
          </a:p>
          <a:p>
            <a:r>
              <a:rPr lang="en-US" dirty="0" err="1"/>
              <a:t>NeXUS</a:t>
            </a:r>
            <a:r>
              <a:rPr lang="en-US" dirty="0"/>
              <a:t> user applications in condensed matter physics, ultrafast magnetisms, and topological states of matter</a:t>
            </a:r>
          </a:p>
          <a:p>
            <a:r>
              <a:rPr lang="en-US" dirty="0"/>
              <a:t>Impact of </a:t>
            </a:r>
            <a:r>
              <a:rPr lang="en-US" dirty="0" err="1"/>
              <a:t>NeXUS</a:t>
            </a:r>
            <a:r>
              <a:rPr lang="en-US" dirty="0"/>
              <a:t> on the materials research community</a:t>
            </a:r>
          </a:p>
        </p:txBody>
      </p:sp>
      <p:pic>
        <p:nvPicPr>
          <p:cNvPr id="5" name="Content Placeholder 4">
            <a:extLst>
              <a:ext uri="{FF2B5EF4-FFF2-40B4-BE49-F238E27FC236}">
                <a16:creationId xmlns:a16="http://schemas.microsoft.com/office/drawing/2014/main" id="{B7644A47-06BA-1A4D-8BFB-84A2898A1440}"/>
              </a:ext>
            </a:extLst>
          </p:cNvPr>
          <p:cNvPicPr>
            <a:picLocks noGrp="1" noChangeAspect="1"/>
          </p:cNvPicPr>
          <p:nvPr>
            <p:ph sz="half" idx="1"/>
          </p:nvPr>
        </p:nvPicPr>
        <p:blipFill rotWithShape="1">
          <a:blip r:embed="rId2"/>
          <a:srcRect l="16874" t="12419"/>
          <a:stretch/>
        </p:blipFill>
        <p:spPr>
          <a:xfrm>
            <a:off x="1880251" y="1825625"/>
            <a:ext cx="3097498" cy="4351338"/>
          </a:xfrm>
          <a:prstGeom prst="rect">
            <a:avLst/>
          </a:prstGeom>
        </p:spPr>
      </p:pic>
    </p:spTree>
    <p:extLst>
      <p:ext uri="{BB962C8B-B14F-4D97-AF65-F5344CB8AC3E}">
        <p14:creationId xmlns:p14="http://schemas.microsoft.com/office/powerpoint/2010/main" val="383550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B1C8-03C4-8F49-A38E-3B63ECCB312D}"/>
              </a:ext>
            </a:extLst>
          </p:cNvPr>
          <p:cNvSpPr>
            <a:spLocks noGrp="1"/>
          </p:cNvSpPr>
          <p:nvPr>
            <p:ph type="title"/>
          </p:nvPr>
        </p:nvSpPr>
        <p:spPr/>
        <p:txBody>
          <a:bodyPr/>
          <a:lstStyle/>
          <a:p>
            <a:r>
              <a:rPr lang="en-US" dirty="0"/>
              <a:t>The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Team</a:t>
            </a:r>
          </a:p>
        </p:txBody>
      </p:sp>
      <p:sp>
        <p:nvSpPr>
          <p:cNvPr id="4" name="Content Placeholder 3">
            <a:extLst>
              <a:ext uri="{FF2B5EF4-FFF2-40B4-BE49-F238E27FC236}">
                <a16:creationId xmlns:a16="http://schemas.microsoft.com/office/drawing/2014/main" id="{A25A4771-2D75-0548-8E71-61406BDC2841}"/>
              </a:ext>
            </a:extLst>
          </p:cNvPr>
          <p:cNvSpPr>
            <a:spLocks noGrp="1"/>
          </p:cNvSpPr>
          <p:nvPr>
            <p:ph sz="half" idx="2"/>
          </p:nvPr>
        </p:nvSpPr>
        <p:spPr/>
        <p:txBody>
          <a:bodyPr/>
          <a:lstStyle/>
          <a:p>
            <a:pPr marL="0" indent="0">
              <a:buNone/>
            </a:pPr>
            <a:r>
              <a:rPr lang="en-US" b="1" dirty="0"/>
              <a:t>Lou DiMauro </a:t>
            </a:r>
            <a:r>
              <a:rPr lang="en-US" i="1" dirty="0"/>
              <a:t>(Physics, </a:t>
            </a:r>
            <a:r>
              <a:rPr lang="en-US" i="1" dirty="0" err="1"/>
              <a:t>NeXUS</a:t>
            </a:r>
            <a:r>
              <a:rPr lang="en-US" i="1" dirty="0"/>
              <a:t> co-Director, iOS Director)</a:t>
            </a:r>
          </a:p>
          <a:p>
            <a:r>
              <a:rPr lang="en-US" dirty="0"/>
              <a:t>Outlook on the future of ultrafast optical science</a:t>
            </a:r>
          </a:p>
          <a:p>
            <a:r>
              <a:rPr lang="en-US" dirty="0"/>
              <a:t>Building a community around optical sciences at Ohio State University</a:t>
            </a:r>
          </a:p>
        </p:txBody>
      </p:sp>
      <p:pic>
        <p:nvPicPr>
          <p:cNvPr id="7" name="Content Placeholder 6">
            <a:extLst>
              <a:ext uri="{FF2B5EF4-FFF2-40B4-BE49-F238E27FC236}">
                <a16:creationId xmlns:a16="http://schemas.microsoft.com/office/drawing/2014/main" id="{93CD4D27-7CFE-7146-945C-DAAA7DBB18F7}"/>
              </a:ext>
            </a:extLst>
          </p:cNvPr>
          <p:cNvPicPr>
            <a:picLocks noGrp="1" noChangeAspect="1"/>
          </p:cNvPicPr>
          <p:nvPr>
            <p:ph sz="half" idx="1"/>
          </p:nvPr>
        </p:nvPicPr>
        <p:blipFill>
          <a:blip r:embed="rId2"/>
          <a:stretch>
            <a:fillRect/>
          </a:stretch>
        </p:blipFill>
        <p:spPr>
          <a:xfrm>
            <a:off x="1422400" y="1821397"/>
            <a:ext cx="3943456" cy="4284027"/>
          </a:xfrm>
          <a:prstGeom prst="rect">
            <a:avLst/>
          </a:prstGeom>
        </p:spPr>
      </p:pic>
    </p:spTree>
    <p:extLst>
      <p:ext uri="{BB962C8B-B14F-4D97-AF65-F5344CB8AC3E}">
        <p14:creationId xmlns:p14="http://schemas.microsoft.com/office/powerpoint/2010/main" val="2504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D0AB-BDA3-EB47-813E-59912CF8C627}"/>
              </a:ext>
            </a:extLst>
          </p:cNvPr>
          <p:cNvSpPr>
            <a:spLocks noGrp="1"/>
          </p:cNvSpPr>
          <p:nvPr>
            <p:ph type="title"/>
          </p:nvPr>
        </p:nvSpPr>
        <p:spPr/>
        <p:txBody>
          <a:bodyPr/>
          <a:lstStyle/>
          <a:p>
            <a:r>
              <a:rPr lang="en-US" dirty="0"/>
              <a:t>Resolving Ultrafast Motion</a:t>
            </a:r>
          </a:p>
        </p:txBody>
      </p:sp>
      <p:pic>
        <p:nvPicPr>
          <p:cNvPr id="4" name="Picture 3" descr="A bird sitting on top of a wooden table&#10;&#10;Description automatically generated">
            <a:extLst>
              <a:ext uri="{FF2B5EF4-FFF2-40B4-BE49-F238E27FC236}">
                <a16:creationId xmlns:a16="http://schemas.microsoft.com/office/drawing/2014/main" id="{BAFD3C1C-6399-EF48-AFBC-36BDA5853CB9}"/>
              </a:ext>
            </a:extLst>
          </p:cNvPr>
          <p:cNvPicPr>
            <a:picLocks noChangeAspect="1"/>
          </p:cNvPicPr>
          <p:nvPr/>
        </p:nvPicPr>
        <p:blipFill>
          <a:blip r:embed="rId3"/>
          <a:stretch>
            <a:fillRect/>
          </a:stretch>
        </p:blipFill>
        <p:spPr>
          <a:xfrm>
            <a:off x="838200" y="1714500"/>
            <a:ext cx="4087550" cy="3429000"/>
          </a:xfrm>
          <a:prstGeom prst="rect">
            <a:avLst/>
          </a:prstGeom>
        </p:spPr>
      </p:pic>
      <p:sp>
        <p:nvSpPr>
          <p:cNvPr id="5" name="TextBox 4">
            <a:extLst>
              <a:ext uri="{FF2B5EF4-FFF2-40B4-BE49-F238E27FC236}">
                <a16:creationId xmlns:a16="http://schemas.microsoft.com/office/drawing/2014/main" id="{7120D713-E54C-4049-97C8-94C30A5B2ED6}"/>
              </a:ext>
            </a:extLst>
          </p:cNvPr>
          <p:cNvSpPr txBox="1"/>
          <p:nvPr/>
        </p:nvSpPr>
        <p:spPr>
          <a:xfrm>
            <a:off x="838200" y="5167312"/>
            <a:ext cx="3031279" cy="707886"/>
          </a:xfrm>
          <a:prstGeom prst="rect">
            <a:avLst/>
          </a:prstGeom>
          <a:noFill/>
        </p:spPr>
        <p:txBody>
          <a:bodyPr wrap="none" rtlCol="0">
            <a:spAutoFit/>
          </a:bodyPr>
          <a:lstStyle/>
          <a:p>
            <a:r>
              <a:rPr lang="en-US" sz="2000" dirty="0"/>
              <a:t>Harold Edgerton, MIT, 1964</a:t>
            </a:r>
          </a:p>
          <a:p>
            <a:r>
              <a:rPr lang="en-US" sz="2000" dirty="0" err="1">
                <a:solidFill>
                  <a:schemeClr val="bg1">
                    <a:lumMod val="50000"/>
                  </a:schemeClr>
                </a:solidFill>
              </a:rPr>
              <a:t>μs</a:t>
            </a:r>
            <a:r>
              <a:rPr lang="en-US" sz="2000" dirty="0">
                <a:solidFill>
                  <a:schemeClr val="bg1">
                    <a:lumMod val="50000"/>
                  </a:schemeClr>
                </a:solidFill>
              </a:rPr>
              <a:t>-Photography</a:t>
            </a:r>
          </a:p>
        </p:txBody>
      </p:sp>
      <p:sp>
        <p:nvSpPr>
          <p:cNvPr id="7" name="Rectangle 6">
            <a:extLst>
              <a:ext uri="{FF2B5EF4-FFF2-40B4-BE49-F238E27FC236}">
                <a16:creationId xmlns:a16="http://schemas.microsoft.com/office/drawing/2014/main" id="{0F3D4AA4-4D18-7346-92CE-0DDBDE782943}"/>
              </a:ext>
            </a:extLst>
          </p:cNvPr>
          <p:cNvSpPr/>
          <p:nvPr/>
        </p:nvSpPr>
        <p:spPr>
          <a:xfrm>
            <a:off x="5861759" y="1713404"/>
            <a:ext cx="3566160" cy="20688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3D7CE52-F63E-2F43-AC36-7237448DF201}"/>
              </a:ext>
            </a:extLst>
          </p:cNvPr>
          <p:cNvSpPr>
            <a:spLocks/>
          </p:cNvSpPr>
          <p:nvPr/>
        </p:nvSpPr>
        <p:spPr>
          <a:xfrm>
            <a:off x="5873189" y="1793414"/>
            <a:ext cx="3547110" cy="1901638"/>
          </a:xfrm>
          <a:custGeom>
            <a:avLst/>
            <a:gdLst>
              <a:gd name="connsiteX0" fmla="*/ 0 w 2308194"/>
              <a:gd name="connsiteY0" fmla="*/ 1136342 h 2053331"/>
              <a:gd name="connsiteX1" fmla="*/ 239697 w 2308194"/>
              <a:gd name="connsiteY1" fmla="*/ 923278 h 2053331"/>
              <a:gd name="connsiteX2" fmla="*/ 470516 w 2308194"/>
              <a:gd name="connsiteY2" fmla="*/ 1606858 h 2053331"/>
              <a:gd name="connsiteX3" fmla="*/ 692458 w 2308194"/>
              <a:gd name="connsiteY3" fmla="*/ 452761 h 2053331"/>
              <a:gd name="connsiteX4" fmla="*/ 914400 w 2308194"/>
              <a:gd name="connsiteY4" fmla="*/ 2050742 h 2053331"/>
              <a:gd name="connsiteX5" fmla="*/ 1162974 w 2308194"/>
              <a:gd name="connsiteY5" fmla="*/ 0 h 2053331"/>
              <a:gd name="connsiteX6" fmla="*/ 1384916 w 2308194"/>
              <a:gd name="connsiteY6" fmla="*/ 2050742 h 2053331"/>
              <a:gd name="connsiteX7" fmla="*/ 1615736 w 2308194"/>
              <a:gd name="connsiteY7" fmla="*/ 452761 h 2053331"/>
              <a:gd name="connsiteX8" fmla="*/ 1846555 w 2308194"/>
              <a:gd name="connsiteY8" fmla="*/ 1597981 h 2053331"/>
              <a:gd name="connsiteX9" fmla="*/ 2086252 w 2308194"/>
              <a:gd name="connsiteY9" fmla="*/ 923278 h 2053331"/>
              <a:gd name="connsiteX10" fmla="*/ 2308194 w 2308194"/>
              <a:gd name="connsiteY10" fmla="*/ 1136342 h 205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94" h="2053331">
                <a:moveTo>
                  <a:pt x="0" y="1136342"/>
                </a:moveTo>
                <a:cubicBezTo>
                  <a:pt x="80639" y="990600"/>
                  <a:pt x="161278" y="844859"/>
                  <a:pt x="239697" y="923278"/>
                </a:cubicBezTo>
                <a:cubicBezTo>
                  <a:pt x="318116" y="1001697"/>
                  <a:pt x="395056" y="1685277"/>
                  <a:pt x="470516" y="1606858"/>
                </a:cubicBezTo>
                <a:cubicBezTo>
                  <a:pt x="545976" y="1528439"/>
                  <a:pt x="618477" y="378780"/>
                  <a:pt x="692458" y="452761"/>
                </a:cubicBezTo>
                <a:cubicBezTo>
                  <a:pt x="766439" y="526742"/>
                  <a:pt x="835981" y="2126202"/>
                  <a:pt x="914400" y="2050742"/>
                </a:cubicBezTo>
                <a:cubicBezTo>
                  <a:pt x="992819" y="1975282"/>
                  <a:pt x="1084555" y="0"/>
                  <a:pt x="1162974" y="0"/>
                </a:cubicBezTo>
                <a:cubicBezTo>
                  <a:pt x="1241393" y="0"/>
                  <a:pt x="1309456" y="1975282"/>
                  <a:pt x="1384916" y="2050742"/>
                </a:cubicBezTo>
                <a:cubicBezTo>
                  <a:pt x="1460376" y="2126202"/>
                  <a:pt x="1538796" y="528221"/>
                  <a:pt x="1615736" y="452761"/>
                </a:cubicBezTo>
                <a:cubicBezTo>
                  <a:pt x="1692676" y="377301"/>
                  <a:pt x="1768136" y="1519562"/>
                  <a:pt x="1846555" y="1597981"/>
                </a:cubicBezTo>
                <a:cubicBezTo>
                  <a:pt x="1924974" y="1676400"/>
                  <a:pt x="2009312" y="1000218"/>
                  <a:pt x="2086252" y="923278"/>
                </a:cubicBezTo>
                <a:cubicBezTo>
                  <a:pt x="2163192" y="846338"/>
                  <a:pt x="2235693" y="991340"/>
                  <a:pt x="2308194" y="1136342"/>
                </a:cubicBezTo>
              </a:path>
            </a:pathLst>
          </a:custGeom>
          <a:noFill/>
          <a:ln w="76200">
            <a:solidFill>
              <a:srgbClr val="FA6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18230B-8BC1-AD4D-90FF-15330EA60593}"/>
              </a:ext>
            </a:extLst>
          </p:cNvPr>
          <p:cNvSpPr txBox="1"/>
          <p:nvPr/>
        </p:nvSpPr>
        <p:spPr>
          <a:xfrm>
            <a:off x="5861759" y="3862244"/>
            <a:ext cx="4250651" cy="400110"/>
          </a:xfrm>
          <a:prstGeom prst="rect">
            <a:avLst/>
          </a:prstGeom>
          <a:noFill/>
        </p:spPr>
        <p:txBody>
          <a:bodyPr wrap="none" rtlCol="0">
            <a:spAutoFit/>
          </a:bodyPr>
          <a:lstStyle/>
          <a:p>
            <a:r>
              <a:rPr lang="en-US" sz="2000" dirty="0"/>
              <a:t>Mode-locked femtosecond laser pulses</a:t>
            </a:r>
            <a:endParaRPr lang="en-US" sz="2000" dirty="0">
              <a:solidFill>
                <a:schemeClr val="bg1">
                  <a:lumMod val="50000"/>
                </a:schemeClr>
              </a:solidFill>
            </a:endParaRPr>
          </a:p>
        </p:txBody>
      </p:sp>
      <p:grpSp>
        <p:nvGrpSpPr>
          <p:cNvPr id="10" name="Group 4">
            <a:extLst>
              <a:ext uri="{FF2B5EF4-FFF2-40B4-BE49-F238E27FC236}">
                <a16:creationId xmlns:a16="http://schemas.microsoft.com/office/drawing/2014/main" id="{ED207CD4-166A-2642-BE99-727F4585DC87}"/>
              </a:ext>
            </a:extLst>
          </p:cNvPr>
          <p:cNvGrpSpPr>
            <a:grpSpLocks/>
          </p:cNvGrpSpPr>
          <p:nvPr/>
        </p:nvGrpSpPr>
        <p:grpSpPr bwMode="auto">
          <a:xfrm>
            <a:off x="4891460" y="4585106"/>
            <a:ext cx="7427912" cy="1506537"/>
            <a:chOff x="637" y="1812"/>
            <a:chExt cx="4679" cy="949"/>
          </a:xfrm>
        </p:grpSpPr>
        <p:grpSp>
          <p:nvGrpSpPr>
            <p:cNvPr id="12" name="Group 11">
              <a:extLst>
                <a:ext uri="{FF2B5EF4-FFF2-40B4-BE49-F238E27FC236}">
                  <a16:creationId xmlns:a16="http://schemas.microsoft.com/office/drawing/2014/main" id="{E9EC8E54-6A53-8449-A50F-C0D95147593A}"/>
                </a:ext>
              </a:extLst>
            </p:cNvPr>
            <p:cNvGrpSpPr>
              <a:grpSpLocks/>
            </p:cNvGrpSpPr>
            <p:nvPr/>
          </p:nvGrpSpPr>
          <p:grpSpPr bwMode="auto">
            <a:xfrm>
              <a:off x="720" y="2001"/>
              <a:ext cx="4319" cy="249"/>
              <a:chOff x="720" y="2001"/>
              <a:chExt cx="4319" cy="249"/>
            </a:xfrm>
          </p:grpSpPr>
          <p:sp>
            <p:nvSpPr>
              <p:cNvPr id="28" name="Rectangle 6">
                <a:extLst>
                  <a:ext uri="{FF2B5EF4-FFF2-40B4-BE49-F238E27FC236}">
                    <a16:creationId xmlns:a16="http://schemas.microsoft.com/office/drawing/2014/main" id="{42767657-B96D-4B43-9FA1-100D5D90ADEC}"/>
                  </a:ext>
                </a:extLst>
              </p:cNvPr>
              <p:cNvSpPr>
                <a:spLocks noChangeArrowheads="1"/>
              </p:cNvSpPr>
              <p:nvPr/>
            </p:nvSpPr>
            <p:spPr bwMode="auto">
              <a:xfrm>
                <a:off x="720" y="2001"/>
                <a:ext cx="4319" cy="159"/>
              </a:xfrm>
              <a:prstGeom prst="rect">
                <a:avLst/>
              </a:prstGeom>
              <a:gradFill rotWithShape="0">
                <a:gsLst>
                  <a:gs pos="0">
                    <a:srgbClr val="FF3399"/>
                  </a:gs>
                  <a:gs pos="25000">
                    <a:srgbClr val="FF6633"/>
                  </a:gs>
                  <a:gs pos="50000">
                    <a:srgbClr val="FFFF00"/>
                  </a:gs>
                  <a:gs pos="75000">
                    <a:srgbClr val="01A78F"/>
                  </a:gs>
                  <a:gs pos="100000">
                    <a:srgbClr val="3366FF"/>
                  </a:gs>
                </a:gsLst>
                <a:lin ang="0" scaled="1"/>
              </a:gradFill>
              <a:ln w="9525">
                <a:noFill/>
                <a:miter lim="800000"/>
                <a:headEnd/>
                <a:tailEnd/>
              </a:ln>
              <a:effectLst/>
            </p:spPr>
            <p:txBody>
              <a:bodyPr wrap="none" anchor="ctr">
                <a:spAutoFit/>
              </a:bodyPr>
              <a:lstStyle/>
              <a:p>
                <a:endParaRPr lang="en-US"/>
              </a:p>
            </p:txBody>
          </p:sp>
          <p:sp>
            <p:nvSpPr>
              <p:cNvPr id="29" name="Line 7">
                <a:extLst>
                  <a:ext uri="{FF2B5EF4-FFF2-40B4-BE49-F238E27FC236}">
                    <a16:creationId xmlns:a16="http://schemas.microsoft.com/office/drawing/2014/main" id="{B7DF6824-C92A-A446-A70F-5953152A2573}"/>
                  </a:ext>
                </a:extLst>
              </p:cNvPr>
              <p:cNvSpPr>
                <a:spLocks noChangeShapeType="1"/>
              </p:cNvSpPr>
              <p:nvPr/>
            </p:nvSpPr>
            <p:spPr bwMode="auto">
              <a:xfrm>
                <a:off x="726" y="2160"/>
                <a:ext cx="0" cy="90"/>
              </a:xfrm>
              <a:prstGeom prst="line">
                <a:avLst/>
              </a:prstGeom>
              <a:noFill/>
              <a:ln w="19050">
                <a:solidFill>
                  <a:schemeClr val="tx1"/>
                </a:solidFill>
                <a:round/>
                <a:headEnd/>
                <a:tailEnd/>
              </a:ln>
              <a:effectLst/>
            </p:spPr>
            <p:txBody>
              <a:bodyPr wrap="none">
                <a:spAutoFit/>
              </a:bodyPr>
              <a:lstStyle/>
              <a:p>
                <a:endParaRPr lang="en-US"/>
              </a:p>
            </p:txBody>
          </p:sp>
          <p:sp>
            <p:nvSpPr>
              <p:cNvPr id="30" name="Line 8">
                <a:extLst>
                  <a:ext uri="{FF2B5EF4-FFF2-40B4-BE49-F238E27FC236}">
                    <a16:creationId xmlns:a16="http://schemas.microsoft.com/office/drawing/2014/main" id="{68E1C7DF-E03B-2546-BED1-64F61D3A4ECB}"/>
                  </a:ext>
                </a:extLst>
              </p:cNvPr>
              <p:cNvSpPr>
                <a:spLocks noChangeShapeType="1"/>
              </p:cNvSpPr>
              <p:nvPr/>
            </p:nvSpPr>
            <p:spPr bwMode="auto">
              <a:xfrm>
                <a:off x="1446" y="2160"/>
                <a:ext cx="0" cy="90"/>
              </a:xfrm>
              <a:prstGeom prst="line">
                <a:avLst/>
              </a:prstGeom>
              <a:noFill/>
              <a:ln w="19050">
                <a:solidFill>
                  <a:schemeClr val="tx1"/>
                </a:solidFill>
                <a:round/>
                <a:headEnd/>
                <a:tailEnd/>
              </a:ln>
              <a:effectLst/>
            </p:spPr>
            <p:txBody>
              <a:bodyPr wrap="none">
                <a:spAutoFit/>
              </a:bodyPr>
              <a:lstStyle/>
              <a:p>
                <a:endParaRPr lang="en-US"/>
              </a:p>
            </p:txBody>
          </p:sp>
          <p:sp>
            <p:nvSpPr>
              <p:cNvPr id="31" name="Line 9">
                <a:extLst>
                  <a:ext uri="{FF2B5EF4-FFF2-40B4-BE49-F238E27FC236}">
                    <a16:creationId xmlns:a16="http://schemas.microsoft.com/office/drawing/2014/main" id="{F89C0889-9B95-B84A-8B87-C9E42356DF70}"/>
                  </a:ext>
                </a:extLst>
              </p:cNvPr>
              <p:cNvSpPr>
                <a:spLocks noChangeShapeType="1"/>
              </p:cNvSpPr>
              <p:nvPr/>
            </p:nvSpPr>
            <p:spPr bwMode="auto">
              <a:xfrm>
                <a:off x="2160" y="2160"/>
                <a:ext cx="0" cy="90"/>
              </a:xfrm>
              <a:prstGeom prst="line">
                <a:avLst/>
              </a:prstGeom>
              <a:noFill/>
              <a:ln w="19050">
                <a:solidFill>
                  <a:schemeClr val="tx1"/>
                </a:solidFill>
                <a:round/>
                <a:headEnd/>
                <a:tailEnd/>
              </a:ln>
              <a:effectLst/>
            </p:spPr>
            <p:txBody>
              <a:bodyPr wrap="none">
                <a:spAutoFit/>
              </a:bodyPr>
              <a:lstStyle/>
              <a:p>
                <a:endParaRPr lang="en-US"/>
              </a:p>
            </p:txBody>
          </p:sp>
          <p:sp>
            <p:nvSpPr>
              <p:cNvPr id="32" name="Line 10">
                <a:extLst>
                  <a:ext uri="{FF2B5EF4-FFF2-40B4-BE49-F238E27FC236}">
                    <a16:creationId xmlns:a16="http://schemas.microsoft.com/office/drawing/2014/main" id="{52C54F97-82BA-6E47-BAEC-F07D8CE6A867}"/>
                  </a:ext>
                </a:extLst>
              </p:cNvPr>
              <p:cNvSpPr>
                <a:spLocks noChangeShapeType="1"/>
              </p:cNvSpPr>
              <p:nvPr/>
            </p:nvSpPr>
            <p:spPr bwMode="auto">
              <a:xfrm>
                <a:off x="2880" y="2160"/>
                <a:ext cx="0" cy="90"/>
              </a:xfrm>
              <a:prstGeom prst="line">
                <a:avLst/>
              </a:prstGeom>
              <a:noFill/>
              <a:ln w="19050">
                <a:solidFill>
                  <a:schemeClr val="tx1"/>
                </a:solidFill>
                <a:round/>
                <a:headEnd/>
                <a:tailEnd/>
              </a:ln>
              <a:effectLst/>
            </p:spPr>
            <p:txBody>
              <a:bodyPr wrap="none">
                <a:spAutoFit/>
              </a:bodyPr>
              <a:lstStyle/>
              <a:p>
                <a:endParaRPr lang="en-US"/>
              </a:p>
            </p:txBody>
          </p:sp>
          <p:sp>
            <p:nvSpPr>
              <p:cNvPr id="33" name="Line 11">
                <a:extLst>
                  <a:ext uri="{FF2B5EF4-FFF2-40B4-BE49-F238E27FC236}">
                    <a16:creationId xmlns:a16="http://schemas.microsoft.com/office/drawing/2014/main" id="{AB620651-7601-E843-8900-90512D8610A5}"/>
                  </a:ext>
                </a:extLst>
              </p:cNvPr>
              <p:cNvSpPr>
                <a:spLocks noChangeShapeType="1"/>
              </p:cNvSpPr>
              <p:nvPr/>
            </p:nvSpPr>
            <p:spPr bwMode="auto">
              <a:xfrm>
                <a:off x="5028" y="2160"/>
                <a:ext cx="0" cy="90"/>
              </a:xfrm>
              <a:prstGeom prst="line">
                <a:avLst/>
              </a:prstGeom>
              <a:noFill/>
              <a:ln w="19050">
                <a:solidFill>
                  <a:schemeClr val="tx1"/>
                </a:solidFill>
                <a:round/>
                <a:headEnd/>
                <a:tailEnd/>
              </a:ln>
              <a:effectLst/>
            </p:spPr>
            <p:txBody>
              <a:bodyPr wrap="none">
                <a:spAutoFit/>
              </a:bodyPr>
              <a:lstStyle/>
              <a:p>
                <a:endParaRPr lang="en-US"/>
              </a:p>
            </p:txBody>
          </p:sp>
          <p:sp>
            <p:nvSpPr>
              <p:cNvPr id="34" name="Line 12">
                <a:extLst>
                  <a:ext uri="{FF2B5EF4-FFF2-40B4-BE49-F238E27FC236}">
                    <a16:creationId xmlns:a16="http://schemas.microsoft.com/office/drawing/2014/main" id="{57463650-652E-B34A-9039-EAF270DEE4E6}"/>
                  </a:ext>
                </a:extLst>
              </p:cNvPr>
              <p:cNvSpPr>
                <a:spLocks noChangeShapeType="1"/>
              </p:cNvSpPr>
              <p:nvPr/>
            </p:nvSpPr>
            <p:spPr bwMode="auto">
              <a:xfrm>
                <a:off x="4320" y="2160"/>
                <a:ext cx="0" cy="90"/>
              </a:xfrm>
              <a:prstGeom prst="line">
                <a:avLst/>
              </a:prstGeom>
              <a:noFill/>
              <a:ln w="19050">
                <a:solidFill>
                  <a:schemeClr val="tx1"/>
                </a:solidFill>
                <a:round/>
                <a:headEnd/>
                <a:tailEnd/>
              </a:ln>
              <a:effectLst/>
            </p:spPr>
            <p:txBody>
              <a:bodyPr wrap="none">
                <a:spAutoFit/>
              </a:bodyPr>
              <a:lstStyle/>
              <a:p>
                <a:endParaRPr lang="en-US"/>
              </a:p>
            </p:txBody>
          </p:sp>
          <p:sp>
            <p:nvSpPr>
              <p:cNvPr id="35" name="Line 13">
                <a:extLst>
                  <a:ext uri="{FF2B5EF4-FFF2-40B4-BE49-F238E27FC236}">
                    <a16:creationId xmlns:a16="http://schemas.microsoft.com/office/drawing/2014/main" id="{586A5E7B-1239-CD48-BB33-B417670B6DE6}"/>
                  </a:ext>
                </a:extLst>
              </p:cNvPr>
              <p:cNvSpPr>
                <a:spLocks noChangeShapeType="1"/>
              </p:cNvSpPr>
              <p:nvPr/>
            </p:nvSpPr>
            <p:spPr bwMode="auto">
              <a:xfrm>
                <a:off x="3606" y="2160"/>
                <a:ext cx="0" cy="90"/>
              </a:xfrm>
              <a:prstGeom prst="line">
                <a:avLst/>
              </a:prstGeom>
              <a:noFill/>
              <a:ln w="19050">
                <a:solidFill>
                  <a:schemeClr val="tx1"/>
                </a:solidFill>
                <a:round/>
                <a:headEnd/>
                <a:tailEnd/>
              </a:ln>
              <a:effectLst/>
            </p:spPr>
            <p:txBody>
              <a:bodyPr wrap="none">
                <a:spAutoFit/>
              </a:bodyPr>
              <a:lstStyle/>
              <a:p>
                <a:endParaRPr lang="en-US"/>
              </a:p>
            </p:txBody>
          </p:sp>
        </p:grpSp>
        <p:sp>
          <p:nvSpPr>
            <p:cNvPr id="13" name="Text Box 14">
              <a:extLst>
                <a:ext uri="{FF2B5EF4-FFF2-40B4-BE49-F238E27FC236}">
                  <a16:creationId xmlns:a16="http://schemas.microsoft.com/office/drawing/2014/main" id="{93AC930D-2F49-2E44-9C7D-04A8313AFA3C}"/>
                </a:ext>
              </a:extLst>
            </p:cNvPr>
            <p:cNvSpPr txBox="1">
              <a:spLocks noChangeArrowheads="1"/>
            </p:cNvSpPr>
            <p:nvPr/>
          </p:nvSpPr>
          <p:spPr bwMode="auto">
            <a:xfrm>
              <a:off x="637" y="2256"/>
              <a:ext cx="178" cy="192"/>
            </a:xfrm>
            <a:prstGeom prst="rect">
              <a:avLst/>
            </a:prstGeom>
            <a:noFill/>
            <a:ln w="9525">
              <a:noFill/>
              <a:miter lim="800000"/>
              <a:headEnd/>
              <a:tailEnd/>
            </a:ln>
            <a:effectLst/>
          </p:spPr>
          <p:txBody>
            <a:bodyPr wrap="none">
              <a:spAutoFit/>
            </a:bodyPr>
            <a:lstStyle/>
            <a:p>
              <a:r>
                <a:rPr lang="en-US" sz="1400"/>
                <a:t>1</a:t>
              </a:r>
            </a:p>
          </p:txBody>
        </p:sp>
        <p:sp>
          <p:nvSpPr>
            <p:cNvPr id="14" name="Text Box 15">
              <a:extLst>
                <a:ext uri="{FF2B5EF4-FFF2-40B4-BE49-F238E27FC236}">
                  <a16:creationId xmlns:a16="http://schemas.microsoft.com/office/drawing/2014/main" id="{30F7113F-46DC-2547-AF66-4893BD5DD85B}"/>
                </a:ext>
              </a:extLst>
            </p:cNvPr>
            <p:cNvSpPr txBox="1">
              <a:spLocks noChangeArrowheads="1"/>
            </p:cNvSpPr>
            <p:nvPr/>
          </p:nvSpPr>
          <p:spPr bwMode="auto">
            <a:xfrm>
              <a:off x="1273" y="2256"/>
              <a:ext cx="333" cy="192"/>
            </a:xfrm>
            <a:prstGeom prst="rect">
              <a:avLst/>
            </a:prstGeom>
            <a:noFill/>
            <a:ln w="9525">
              <a:noFill/>
              <a:miter lim="800000"/>
              <a:headEnd/>
              <a:tailEnd/>
            </a:ln>
            <a:effectLst/>
          </p:spPr>
          <p:txBody>
            <a:bodyPr wrap="none">
              <a:spAutoFit/>
            </a:bodyPr>
            <a:lstStyle/>
            <a:p>
              <a:r>
                <a:rPr lang="en-US" sz="1400"/>
                <a:t>.001</a:t>
              </a:r>
            </a:p>
          </p:txBody>
        </p:sp>
        <p:sp>
          <p:nvSpPr>
            <p:cNvPr id="15" name="Text Box 16">
              <a:extLst>
                <a:ext uri="{FF2B5EF4-FFF2-40B4-BE49-F238E27FC236}">
                  <a16:creationId xmlns:a16="http://schemas.microsoft.com/office/drawing/2014/main" id="{73AB8247-BA1B-6D46-8856-88FF5FA15706}"/>
                </a:ext>
              </a:extLst>
            </p:cNvPr>
            <p:cNvSpPr txBox="1">
              <a:spLocks noChangeArrowheads="1"/>
            </p:cNvSpPr>
            <p:nvPr/>
          </p:nvSpPr>
          <p:spPr bwMode="auto">
            <a:xfrm>
              <a:off x="1879" y="2256"/>
              <a:ext cx="550" cy="192"/>
            </a:xfrm>
            <a:prstGeom prst="rect">
              <a:avLst/>
            </a:prstGeom>
            <a:noFill/>
            <a:ln w="9525">
              <a:noFill/>
              <a:miter lim="800000"/>
              <a:headEnd/>
              <a:tailEnd/>
            </a:ln>
            <a:effectLst/>
          </p:spPr>
          <p:txBody>
            <a:bodyPr wrap="none">
              <a:spAutoFit/>
            </a:bodyPr>
            <a:lstStyle/>
            <a:p>
              <a:r>
                <a:rPr lang="en-US" sz="1400"/>
                <a:t>.000 001</a:t>
              </a:r>
            </a:p>
          </p:txBody>
        </p:sp>
        <p:sp>
          <p:nvSpPr>
            <p:cNvPr id="16" name="Text Box 17">
              <a:extLst>
                <a:ext uri="{FF2B5EF4-FFF2-40B4-BE49-F238E27FC236}">
                  <a16:creationId xmlns:a16="http://schemas.microsoft.com/office/drawing/2014/main" id="{C8038DA5-483F-EB41-AB72-A476741C2372}"/>
                </a:ext>
              </a:extLst>
            </p:cNvPr>
            <p:cNvSpPr txBox="1">
              <a:spLocks noChangeArrowheads="1"/>
            </p:cNvSpPr>
            <p:nvPr/>
          </p:nvSpPr>
          <p:spPr bwMode="auto">
            <a:xfrm>
              <a:off x="2587" y="2256"/>
              <a:ext cx="581" cy="326"/>
            </a:xfrm>
            <a:prstGeom prst="rect">
              <a:avLst/>
            </a:prstGeom>
            <a:noFill/>
            <a:ln w="9525">
              <a:noFill/>
              <a:miter lim="800000"/>
              <a:headEnd/>
              <a:tailEnd/>
            </a:ln>
            <a:effectLst/>
          </p:spPr>
          <p:txBody>
            <a:bodyPr wrap="none">
              <a:spAutoFit/>
            </a:bodyPr>
            <a:lstStyle/>
            <a:p>
              <a:pPr algn="ctr"/>
              <a:r>
                <a:rPr lang="en-US" sz="1400"/>
                <a:t>.000 000 </a:t>
              </a:r>
            </a:p>
            <a:p>
              <a:pPr algn="ctr"/>
              <a:r>
                <a:rPr lang="en-US" sz="1400"/>
                <a:t>001</a:t>
              </a:r>
            </a:p>
          </p:txBody>
        </p:sp>
        <p:sp>
          <p:nvSpPr>
            <p:cNvPr id="17" name="Text Box 18">
              <a:extLst>
                <a:ext uri="{FF2B5EF4-FFF2-40B4-BE49-F238E27FC236}">
                  <a16:creationId xmlns:a16="http://schemas.microsoft.com/office/drawing/2014/main" id="{DB2A8755-8848-7247-B784-8E7F9A1CC19B}"/>
                </a:ext>
              </a:extLst>
            </p:cNvPr>
            <p:cNvSpPr txBox="1">
              <a:spLocks noChangeArrowheads="1"/>
            </p:cNvSpPr>
            <p:nvPr/>
          </p:nvSpPr>
          <p:spPr bwMode="auto">
            <a:xfrm>
              <a:off x="3313" y="2256"/>
              <a:ext cx="581" cy="326"/>
            </a:xfrm>
            <a:prstGeom prst="rect">
              <a:avLst/>
            </a:prstGeom>
            <a:noFill/>
            <a:ln w="9525">
              <a:noFill/>
              <a:miter lim="800000"/>
              <a:headEnd/>
              <a:tailEnd/>
            </a:ln>
            <a:effectLst/>
          </p:spPr>
          <p:txBody>
            <a:bodyPr wrap="none">
              <a:spAutoFit/>
            </a:bodyPr>
            <a:lstStyle/>
            <a:p>
              <a:pPr algn="ctr"/>
              <a:r>
                <a:rPr lang="en-US" sz="1400"/>
                <a:t>.000 000 </a:t>
              </a:r>
            </a:p>
            <a:p>
              <a:pPr algn="ctr"/>
              <a:r>
                <a:rPr lang="en-US" sz="1400"/>
                <a:t>000 001</a:t>
              </a:r>
            </a:p>
          </p:txBody>
        </p:sp>
        <p:sp>
          <p:nvSpPr>
            <p:cNvPr id="18" name="Text Box 19">
              <a:extLst>
                <a:ext uri="{FF2B5EF4-FFF2-40B4-BE49-F238E27FC236}">
                  <a16:creationId xmlns:a16="http://schemas.microsoft.com/office/drawing/2014/main" id="{EDF34C3E-3619-324A-91B8-C22E45ABC009}"/>
                </a:ext>
              </a:extLst>
            </p:cNvPr>
            <p:cNvSpPr txBox="1">
              <a:spLocks noChangeArrowheads="1"/>
            </p:cNvSpPr>
            <p:nvPr/>
          </p:nvSpPr>
          <p:spPr bwMode="auto">
            <a:xfrm>
              <a:off x="4021" y="2256"/>
              <a:ext cx="581" cy="460"/>
            </a:xfrm>
            <a:prstGeom prst="rect">
              <a:avLst/>
            </a:prstGeom>
            <a:noFill/>
            <a:ln w="9525">
              <a:noFill/>
              <a:miter lim="800000"/>
              <a:headEnd/>
              <a:tailEnd/>
            </a:ln>
            <a:effectLst/>
          </p:spPr>
          <p:txBody>
            <a:bodyPr wrap="none">
              <a:spAutoFit/>
            </a:bodyPr>
            <a:lstStyle/>
            <a:p>
              <a:pPr algn="ctr"/>
              <a:r>
                <a:rPr lang="en-US" sz="1400"/>
                <a:t>.000 000 </a:t>
              </a:r>
            </a:p>
            <a:p>
              <a:pPr algn="ctr"/>
              <a:r>
                <a:rPr lang="en-US" sz="1400"/>
                <a:t>000 000</a:t>
              </a:r>
            </a:p>
            <a:p>
              <a:pPr algn="ctr"/>
              <a:r>
                <a:rPr lang="en-US" sz="1400"/>
                <a:t>001</a:t>
              </a:r>
            </a:p>
          </p:txBody>
        </p:sp>
        <p:sp>
          <p:nvSpPr>
            <p:cNvPr id="19" name="Text Box 20">
              <a:extLst>
                <a:ext uri="{FF2B5EF4-FFF2-40B4-BE49-F238E27FC236}">
                  <a16:creationId xmlns:a16="http://schemas.microsoft.com/office/drawing/2014/main" id="{73A2028B-A0D6-FF4B-A767-F89B8C6160CD}"/>
                </a:ext>
              </a:extLst>
            </p:cNvPr>
            <p:cNvSpPr txBox="1">
              <a:spLocks noChangeArrowheads="1"/>
            </p:cNvSpPr>
            <p:nvPr/>
          </p:nvSpPr>
          <p:spPr bwMode="auto">
            <a:xfrm>
              <a:off x="4735" y="2256"/>
              <a:ext cx="581" cy="460"/>
            </a:xfrm>
            <a:prstGeom prst="rect">
              <a:avLst/>
            </a:prstGeom>
            <a:noFill/>
            <a:ln w="9525">
              <a:noFill/>
              <a:miter lim="800000"/>
              <a:headEnd/>
              <a:tailEnd/>
            </a:ln>
            <a:effectLst/>
          </p:spPr>
          <p:txBody>
            <a:bodyPr wrap="none">
              <a:spAutoFit/>
            </a:bodyPr>
            <a:lstStyle/>
            <a:p>
              <a:pPr algn="ctr"/>
              <a:r>
                <a:rPr lang="en-US" sz="1400"/>
                <a:t>.000 000 </a:t>
              </a:r>
            </a:p>
            <a:p>
              <a:pPr algn="ctr"/>
              <a:r>
                <a:rPr lang="en-US" sz="1400"/>
                <a:t>000 000</a:t>
              </a:r>
            </a:p>
            <a:p>
              <a:pPr algn="ctr"/>
              <a:r>
                <a:rPr lang="en-US" sz="1400"/>
                <a:t>000 001</a:t>
              </a:r>
            </a:p>
          </p:txBody>
        </p:sp>
        <p:sp>
          <p:nvSpPr>
            <p:cNvPr id="20" name="Text Box 21">
              <a:extLst>
                <a:ext uri="{FF2B5EF4-FFF2-40B4-BE49-F238E27FC236}">
                  <a16:creationId xmlns:a16="http://schemas.microsoft.com/office/drawing/2014/main" id="{2A830583-55B4-C54F-B48E-D6F5C0483824}"/>
                </a:ext>
              </a:extLst>
            </p:cNvPr>
            <p:cNvSpPr txBox="1">
              <a:spLocks noChangeArrowheads="1"/>
            </p:cNvSpPr>
            <p:nvPr/>
          </p:nvSpPr>
          <p:spPr bwMode="auto">
            <a:xfrm>
              <a:off x="640" y="1812"/>
              <a:ext cx="172" cy="192"/>
            </a:xfrm>
            <a:prstGeom prst="rect">
              <a:avLst/>
            </a:prstGeom>
            <a:noFill/>
            <a:ln w="9525">
              <a:noFill/>
              <a:miter lim="800000"/>
              <a:headEnd/>
              <a:tailEnd/>
            </a:ln>
            <a:effectLst/>
          </p:spPr>
          <p:txBody>
            <a:bodyPr wrap="none">
              <a:spAutoFit/>
            </a:bodyPr>
            <a:lstStyle/>
            <a:p>
              <a:r>
                <a:rPr lang="en-US" sz="1400"/>
                <a:t>s</a:t>
              </a:r>
            </a:p>
          </p:txBody>
        </p:sp>
        <p:sp>
          <p:nvSpPr>
            <p:cNvPr id="21" name="Text Box 22">
              <a:extLst>
                <a:ext uri="{FF2B5EF4-FFF2-40B4-BE49-F238E27FC236}">
                  <a16:creationId xmlns:a16="http://schemas.microsoft.com/office/drawing/2014/main" id="{E38B9628-1F51-984B-8C2F-4B3F65F66D12}"/>
                </a:ext>
              </a:extLst>
            </p:cNvPr>
            <p:cNvSpPr txBox="1">
              <a:spLocks noChangeArrowheads="1"/>
            </p:cNvSpPr>
            <p:nvPr/>
          </p:nvSpPr>
          <p:spPr bwMode="auto">
            <a:xfrm>
              <a:off x="1307" y="1812"/>
              <a:ext cx="265" cy="192"/>
            </a:xfrm>
            <a:prstGeom prst="rect">
              <a:avLst/>
            </a:prstGeom>
            <a:noFill/>
            <a:ln w="9525">
              <a:noFill/>
              <a:miter lim="800000"/>
              <a:headEnd/>
              <a:tailEnd/>
            </a:ln>
            <a:effectLst/>
          </p:spPr>
          <p:txBody>
            <a:bodyPr wrap="none">
              <a:spAutoFit/>
            </a:bodyPr>
            <a:lstStyle/>
            <a:p>
              <a:r>
                <a:rPr lang="en-US" sz="1400"/>
                <a:t>ms</a:t>
              </a:r>
            </a:p>
          </p:txBody>
        </p:sp>
        <p:sp>
          <p:nvSpPr>
            <p:cNvPr id="22" name="Text Box 23">
              <a:extLst>
                <a:ext uri="{FF2B5EF4-FFF2-40B4-BE49-F238E27FC236}">
                  <a16:creationId xmlns:a16="http://schemas.microsoft.com/office/drawing/2014/main" id="{4FBEBF62-0808-D742-A340-70A37162D6E7}"/>
                </a:ext>
              </a:extLst>
            </p:cNvPr>
            <p:cNvSpPr txBox="1">
              <a:spLocks noChangeArrowheads="1"/>
            </p:cNvSpPr>
            <p:nvPr/>
          </p:nvSpPr>
          <p:spPr bwMode="auto">
            <a:xfrm>
              <a:off x="2041" y="1812"/>
              <a:ext cx="237" cy="192"/>
            </a:xfrm>
            <a:prstGeom prst="rect">
              <a:avLst/>
            </a:prstGeom>
            <a:noFill/>
            <a:ln w="9525">
              <a:noFill/>
              <a:miter lim="800000"/>
              <a:headEnd/>
              <a:tailEnd/>
            </a:ln>
            <a:effectLst/>
          </p:spPr>
          <p:txBody>
            <a:bodyPr wrap="none">
              <a:spAutoFit/>
            </a:bodyPr>
            <a:lstStyle/>
            <a:p>
              <a:r>
                <a:rPr lang="en-US" sz="1400">
                  <a:sym typeface="Symbol" pitchFamily="18" charset="2"/>
                </a:rPr>
                <a:t></a:t>
              </a:r>
              <a:r>
                <a:rPr lang="en-US" sz="1400"/>
                <a:t>s</a:t>
              </a:r>
            </a:p>
          </p:txBody>
        </p:sp>
        <p:sp>
          <p:nvSpPr>
            <p:cNvPr id="23" name="Text Box 24">
              <a:extLst>
                <a:ext uri="{FF2B5EF4-FFF2-40B4-BE49-F238E27FC236}">
                  <a16:creationId xmlns:a16="http://schemas.microsoft.com/office/drawing/2014/main" id="{CE192E91-1E2B-C14B-AF34-7E18713126C9}"/>
                </a:ext>
              </a:extLst>
            </p:cNvPr>
            <p:cNvSpPr txBox="1">
              <a:spLocks noChangeArrowheads="1"/>
            </p:cNvSpPr>
            <p:nvPr/>
          </p:nvSpPr>
          <p:spPr bwMode="auto">
            <a:xfrm>
              <a:off x="2763" y="1812"/>
              <a:ext cx="234" cy="192"/>
            </a:xfrm>
            <a:prstGeom prst="rect">
              <a:avLst/>
            </a:prstGeom>
            <a:noFill/>
            <a:ln w="9525">
              <a:noFill/>
              <a:miter lim="800000"/>
              <a:headEnd/>
              <a:tailEnd/>
            </a:ln>
            <a:effectLst/>
          </p:spPr>
          <p:txBody>
            <a:bodyPr wrap="none">
              <a:spAutoFit/>
            </a:bodyPr>
            <a:lstStyle/>
            <a:p>
              <a:r>
                <a:rPr lang="en-US" sz="1400"/>
                <a:t>ns</a:t>
              </a:r>
            </a:p>
          </p:txBody>
        </p:sp>
        <p:sp>
          <p:nvSpPr>
            <p:cNvPr id="24" name="Text Box 25">
              <a:extLst>
                <a:ext uri="{FF2B5EF4-FFF2-40B4-BE49-F238E27FC236}">
                  <a16:creationId xmlns:a16="http://schemas.microsoft.com/office/drawing/2014/main" id="{E61AFDC9-4B1E-C746-B23D-DB3FED7A5418}"/>
                </a:ext>
              </a:extLst>
            </p:cNvPr>
            <p:cNvSpPr txBox="1">
              <a:spLocks noChangeArrowheads="1"/>
            </p:cNvSpPr>
            <p:nvPr/>
          </p:nvSpPr>
          <p:spPr bwMode="auto">
            <a:xfrm>
              <a:off x="3473" y="1812"/>
              <a:ext cx="234" cy="192"/>
            </a:xfrm>
            <a:prstGeom prst="rect">
              <a:avLst/>
            </a:prstGeom>
            <a:noFill/>
            <a:ln w="9525">
              <a:noFill/>
              <a:miter lim="800000"/>
              <a:headEnd/>
              <a:tailEnd/>
            </a:ln>
            <a:effectLst/>
          </p:spPr>
          <p:txBody>
            <a:bodyPr wrap="none">
              <a:spAutoFit/>
            </a:bodyPr>
            <a:lstStyle/>
            <a:p>
              <a:r>
                <a:rPr lang="en-US" sz="1400"/>
                <a:t>ps</a:t>
              </a:r>
            </a:p>
          </p:txBody>
        </p:sp>
        <p:sp>
          <p:nvSpPr>
            <p:cNvPr id="25" name="Text Box 26">
              <a:extLst>
                <a:ext uri="{FF2B5EF4-FFF2-40B4-BE49-F238E27FC236}">
                  <a16:creationId xmlns:a16="http://schemas.microsoft.com/office/drawing/2014/main" id="{B1B67050-0193-3948-A6CE-B7908073F4F8}"/>
                </a:ext>
              </a:extLst>
            </p:cNvPr>
            <p:cNvSpPr txBox="1">
              <a:spLocks noChangeArrowheads="1"/>
            </p:cNvSpPr>
            <p:nvPr/>
          </p:nvSpPr>
          <p:spPr bwMode="auto">
            <a:xfrm>
              <a:off x="4187" y="1812"/>
              <a:ext cx="203" cy="192"/>
            </a:xfrm>
            <a:prstGeom prst="rect">
              <a:avLst/>
            </a:prstGeom>
            <a:noFill/>
            <a:ln w="9525">
              <a:noFill/>
              <a:miter lim="800000"/>
              <a:headEnd/>
              <a:tailEnd/>
            </a:ln>
            <a:effectLst/>
          </p:spPr>
          <p:txBody>
            <a:bodyPr wrap="none">
              <a:spAutoFit/>
            </a:bodyPr>
            <a:lstStyle/>
            <a:p>
              <a:r>
                <a:rPr lang="en-US" sz="1400"/>
                <a:t>fs</a:t>
              </a:r>
            </a:p>
          </p:txBody>
        </p:sp>
        <p:sp>
          <p:nvSpPr>
            <p:cNvPr id="26" name="Text Box 27">
              <a:extLst>
                <a:ext uri="{FF2B5EF4-FFF2-40B4-BE49-F238E27FC236}">
                  <a16:creationId xmlns:a16="http://schemas.microsoft.com/office/drawing/2014/main" id="{5EAE4D41-BE3A-2D4D-B98E-7EA549DC45D4}"/>
                </a:ext>
              </a:extLst>
            </p:cNvPr>
            <p:cNvSpPr txBox="1">
              <a:spLocks noChangeArrowheads="1"/>
            </p:cNvSpPr>
            <p:nvPr/>
          </p:nvSpPr>
          <p:spPr bwMode="auto">
            <a:xfrm>
              <a:off x="4889" y="1812"/>
              <a:ext cx="234" cy="192"/>
            </a:xfrm>
            <a:prstGeom prst="rect">
              <a:avLst/>
            </a:prstGeom>
            <a:noFill/>
            <a:ln w="9525">
              <a:noFill/>
              <a:miter lim="800000"/>
              <a:headEnd/>
              <a:tailEnd/>
            </a:ln>
            <a:effectLst/>
          </p:spPr>
          <p:txBody>
            <a:bodyPr wrap="none">
              <a:spAutoFit/>
            </a:bodyPr>
            <a:lstStyle/>
            <a:p>
              <a:r>
                <a:rPr lang="en-US" sz="1400"/>
                <a:t>as</a:t>
              </a:r>
            </a:p>
          </p:txBody>
        </p:sp>
        <p:sp>
          <p:nvSpPr>
            <p:cNvPr id="27" name="Text Box 28">
              <a:extLst>
                <a:ext uri="{FF2B5EF4-FFF2-40B4-BE49-F238E27FC236}">
                  <a16:creationId xmlns:a16="http://schemas.microsoft.com/office/drawing/2014/main" id="{46759171-5DD7-0644-8CCC-F8C46F22D165}"/>
                </a:ext>
              </a:extLst>
            </p:cNvPr>
            <p:cNvSpPr txBox="1">
              <a:spLocks noChangeArrowheads="1"/>
            </p:cNvSpPr>
            <p:nvPr/>
          </p:nvSpPr>
          <p:spPr bwMode="auto">
            <a:xfrm>
              <a:off x="2716" y="2569"/>
              <a:ext cx="327" cy="192"/>
            </a:xfrm>
            <a:prstGeom prst="rect">
              <a:avLst/>
            </a:prstGeom>
            <a:noFill/>
            <a:ln w="9525">
              <a:noFill/>
              <a:miter lim="800000"/>
              <a:headEnd/>
              <a:tailEnd/>
            </a:ln>
            <a:effectLst/>
          </p:spPr>
          <p:txBody>
            <a:bodyPr wrap="none">
              <a:spAutoFit/>
            </a:bodyPr>
            <a:lstStyle/>
            <a:p>
              <a:r>
                <a:rPr lang="en-US" sz="1400" i="1"/>
                <a:t>time</a:t>
              </a:r>
            </a:p>
          </p:txBody>
        </p:sp>
      </p:grpSp>
      <p:sp>
        <p:nvSpPr>
          <p:cNvPr id="11" name="AutoShape 29">
            <a:extLst>
              <a:ext uri="{FF2B5EF4-FFF2-40B4-BE49-F238E27FC236}">
                <a16:creationId xmlns:a16="http://schemas.microsoft.com/office/drawing/2014/main" id="{9D808D2C-4D13-5142-B6B5-E30BFE4AF568}"/>
              </a:ext>
            </a:extLst>
          </p:cNvPr>
          <p:cNvSpPr>
            <a:spLocks noChangeArrowheads="1"/>
          </p:cNvSpPr>
          <p:nvPr/>
        </p:nvSpPr>
        <p:spPr bwMode="auto">
          <a:xfrm>
            <a:off x="6767885" y="5134381"/>
            <a:ext cx="193675" cy="519112"/>
          </a:xfrm>
          <a:prstGeom prst="upArrow">
            <a:avLst>
              <a:gd name="adj1" fmla="val 50000"/>
              <a:gd name="adj2" fmla="val 67008"/>
            </a:avLst>
          </a:prstGeom>
          <a:solidFill>
            <a:srgbClr val="FF0000"/>
          </a:solidFill>
          <a:ln w="9525">
            <a:solidFill>
              <a:schemeClr val="accent2"/>
            </a:solidFill>
            <a:miter lim="800000"/>
            <a:headEnd/>
            <a:tailEnd/>
          </a:ln>
          <a:effectLst/>
        </p:spPr>
        <p:txBody>
          <a:bodyPr wrap="none" anchor="ctr">
            <a:spAutoFit/>
          </a:bodyPr>
          <a:lstStyle/>
          <a:p>
            <a:pPr algn="ctr"/>
            <a:endParaRPr lang="en-US">
              <a:solidFill>
                <a:schemeClr val="accent2"/>
              </a:solidFill>
            </a:endParaRPr>
          </a:p>
        </p:txBody>
      </p:sp>
      <p:sp>
        <p:nvSpPr>
          <p:cNvPr id="36" name="AutoShape 29">
            <a:extLst>
              <a:ext uri="{FF2B5EF4-FFF2-40B4-BE49-F238E27FC236}">
                <a16:creationId xmlns:a16="http://schemas.microsoft.com/office/drawing/2014/main" id="{7BE230FA-F726-9C43-95A7-A30D26902072}"/>
              </a:ext>
            </a:extLst>
          </p:cNvPr>
          <p:cNvSpPr>
            <a:spLocks noChangeArrowheads="1"/>
          </p:cNvSpPr>
          <p:nvPr/>
        </p:nvSpPr>
        <p:spPr bwMode="auto">
          <a:xfrm>
            <a:off x="10195297" y="5134381"/>
            <a:ext cx="193675" cy="519112"/>
          </a:xfrm>
          <a:prstGeom prst="upArrow">
            <a:avLst>
              <a:gd name="adj1" fmla="val 50000"/>
              <a:gd name="adj2" fmla="val 67008"/>
            </a:avLst>
          </a:prstGeom>
          <a:solidFill>
            <a:srgbClr val="FA6BB9"/>
          </a:solidFill>
          <a:ln w="9525">
            <a:solidFill>
              <a:schemeClr val="accent2"/>
            </a:solidFill>
            <a:miter lim="800000"/>
            <a:headEnd/>
            <a:tailEnd/>
          </a:ln>
          <a:effectLst/>
        </p:spPr>
        <p:txBody>
          <a:bodyPr wrap="none" anchor="ctr">
            <a:spAutoFit/>
          </a:bodyPr>
          <a:lstStyle/>
          <a:p>
            <a:pPr algn="ctr"/>
            <a:endParaRPr lang="en-US">
              <a:solidFill>
                <a:schemeClr val="accent2"/>
              </a:solidFill>
            </a:endParaRPr>
          </a:p>
        </p:txBody>
      </p:sp>
    </p:spTree>
    <p:extLst>
      <p:ext uri="{BB962C8B-B14F-4D97-AF65-F5344CB8AC3E}">
        <p14:creationId xmlns:p14="http://schemas.microsoft.com/office/powerpoint/2010/main" val="30767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2D0E-1171-8C4E-AB2C-6B064ECB57CF}"/>
              </a:ext>
            </a:extLst>
          </p:cNvPr>
          <p:cNvSpPr>
            <a:spLocks noGrp="1"/>
          </p:cNvSpPr>
          <p:nvPr>
            <p:ph type="title"/>
          </p:nvPr>
        </p:nvSpPr>
        <p:spPr/>
        <p:txBody>
          <a:bodyPr/>
          <a:lstStyle/>
          <a:p>
            <a:r>
              <a:rPr lang="en-US" dirty="0"/>
              <a:t>Resolving Ultrafast Motion</a:t>
            </a:r>
          </a:p>
        </p:txBody>
      </p:sp>
      <p:pic>
        <p:nvPicPr>
          <p:cNvPr id="8" name="Picture 7" descr="A person wearing a suit and tie&#10;&#10;Description automatically generated">
            <a:extLst>
              <a:ext uri="{FF2B5EF4-FFF2-40B4-BE49-F238E27FC236}">
                <a16:creationId xmlns:a16="http://schemas.microsoft.com/office/drawing/2014/main" id="{79D21A7D-C7E7-5A4A-B440-A80265D617FC}"/>
              </a:ext>
            </a:extLst>
          </p:cNvPr>
          <p:cNvPicPr>
            <a:picLocks noChangeAspect="1"/>
          </p:cNvPicPr>
          <p:nvPr/>
        </p:nvPicPr>
        <p:blipFill>
          <a:blip r:embed="rId2"/>
          <a:stretch>
            <a:fillRect/>
          </a:stretch>
        </p:blipFill>
        <p:spPr>
          <a:xfrm>
            <a:off x="9977120" y="2114550"/>
            <a:ext cx="1727200" cy="2628900"/>
          </a:xfrm>
          <a:prstGeom prst="rect">
            <a:avLst/>
          </a:prstGeom>
        </p:spPr>
      </p:pic>
      <p:pic>
        <p:nvPicPr>
          <p:cNvPr id="10" name="Picture 9" descr="Diagram&#10;&#10;Description automatically generated">
            <a:extLst>
              <a:ext uri="{FF2B5EF4-FFF2-40B4-BE49-F238E27FC236}">
                <a16:creationId xmlns:a16="http://schemas.microsoft.com/office/drawing/2014/main" id="{9613F144-5141-1E43-9DA2-80C6265829E6}"/>
              </a:ext>
            </a:extLst>
          </p:cNvPr>
          <p:cNvPicPr>
            <a:picLocks noChangeAspect="1"/>
          </p:cNvPicPr>
          <p:nvPr/>
        </p:nvPicPr>
        <p:blipFill>
          <a:blip r:embed="rId3"/>
          <a:stretch>
            <a:fillRect/>
          </a:stretch>
        </p:blipFill>
        <p:spPr>
          <a:xfrm>
            <a:off x="838200" y="2114550"/>
            <a:ext cx="8113889" cy="2628900"/>
          </a:xfrm>
          <a:prstGeom prst="rect">
            <a:avLst/>
          </a:prstGeom>
        </p:spPr>
      </p:pic>
      <p:sp>
        <p:nvSpPr>
          <p:cNvPr id="11" name="Oval 10">
            <a:extLst>
              <a:ext uri="{FF2B5EF4-FFF2-40B4-BE49-F238E27FC236}">
                <a16:creationId xmlns:a16="http://schemas.microsoft.com/office/drawing/2014/main" id="{9A71805E-3CB5-F446-BF00-909431F90E24}"/>
              </a:ext>
            </a:extLst>
          </p:cNvPr>
          <p:cNvSpPr/>
          <p:nvPr/>
        </p:nvSpPr>
        <p:spPr>
          <a:xfrm>
            <a:off x="6431280" y="2040472"/>
            <a:ext cx="1026160" cy="1371600"/>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129899F-D001-4345-AA81-138EEB87E04C}"/>
              </a:ext>
            </a:extLst>
          </p:cNvPr>
          <p:cNvSpPr txBox="1"/>
          <p:nvPr/>
        </p:nvSpPr>
        <p:spPr>
          <a:xfrm>
            <a:off x="7134414" y="1630135"/>
            <a:ext cx="938270" cy="461665"/>
          </a:xfrm>
          <a:prstGeom prst="rect">
            <a:avLst/>
          </a:prstGeom>
          <a:noFill/>
        </p:spPr>
        <p:txBody>
          <a:bodyPr wrap="none" rtlCol="0">
            <a:spAutoFit/>
          </a:bodyPr>
          <a:lstStyle/>
          <a:p>
            <a:r>
              <a:rPr lang="en-US" sz="2400" dirty="0">
                <a:solidFill>
                  <a:srgbClr val="C00000"/>
                </a:solidFill>
              </a:rPr>
              <a:t>700 fs</a:t>
            </a:r>
          </a:p>
        </p:txBody>
      </p:sp>
      <p:sp>
        <p:nvSpPr>
          <p:cNvPr id="13" name="TextBox 12">
            <a:extLst>
              <a:ext uri="{FF2B5EF4-FFF2-40B4-BE49-F238E27FC236}">
                <a16:creationId xmlns:a16="http://schemas.microsoft.com/office/drawing/2014/main" id="{602B1007-E360-1547-8949-32A5B71A0267}"/>
              </a:ext>
            </a:extLst>
          </p:cNvPr>
          <p:cNvSpPr txBox="1"/>
          <p:nvPr/>
        </p:nvSpPr>
        <p:spPr>
          <a:xfrm>
            <a:off x="9954291" y="4743450"/>
            <a:ext cx="1772858" cy="646331"/>
          </a:xfrm>
          <a:prstGeom prst="rect">
            <a:avLst/>
          </a:prstGeom>
          <a:noFill/>
        </p:spPr>
        <p:txBody>
          <a:bodyPr wrap="none" rtlCol="0">
            <a:spAutoFit/>
          </a:bodyPr>
          <a:lstStyle/>
          <a:p>
            <a:pPr algn="ctr"/>
            <a:r>
              <a:rPr lang="en-US" dirty="0"/>
              <a:t>Ahmed Zewail</a:t>
            </a:r>
          </a:p>
          <a:p>
            <a:pPr algn="ctr"/>
            <a:r>
              <a:rPr lang="en-US" dirty="0">
                <a:solidFill>
                  <a:schemeClr val="bg1">
                    <a:lumMod val="50000"/>
                  </a:schemeClr>
                </a:solidFill>
              </a:rPr>
              <a:t>Nobel Prize 1999</a:t>
            </a:r>
          </a:p>
        </p:txBody>
      </p:sp>
      <p:sp>
        <p:nvSpPr>
          <p:cNvPr id="14" name="TextBox 13">
            <a:extLst>
              <a:ext uri="{FF2B5EF4-FFF2-40B4-BE49-F238E27FC236}">
                <a16:creationId xmlns:a16="http://schemas.microsoft.com/office/drawing/2014/main" id="{0675C4FC-1685-2441-9D7D-B876D3A919B0}"/>
              </a:ext>
            </a:extLst>
          </p:cNvPr>
          <p:cNvSpPr txBox="1"/>
          <p:nvPr/>
        </p:nvSpPr>
        <p:spPr>
          <a:xfrm>
            <a:off x="838200" y="4949190"/>
            <a:ext cx="5356403" cy="646331"/>
          </a:xfrm>
          <a:prstGeom prst="rect">
            <a:avLst/>
          </a:prstGeom>
          <a:noFill/>
        </p:spPr>
        <p:txBody>
          <a:bodyPr wrap="none" rtlCol="0">
            <a:spAutoFit/>
          </a:bodyPr>
          <a:lstStyle/>
          <a:p>
            <a:r>
              <a:rPr lang="en-US" dirty="0">
                <a:solidFill>
                  <a:schemeClr val="bg1">
                    <a:lumMod val="50000"/>
                  </a:schemeClr>
                </a:solidFill>
              </a:rPr>
              <a:t>Pedersen, </a:t>
            </a:r>
            <a:r>
              <a:rPr lang="en-US" dirty="0" err="1">
                <a:solidFill>
                  <a:schemeClr val="bg1">
                    <a:lumMod val="50000"/>
                  </a:schemeClr>
                </a:solidFill>
              </a:rPr>
              <a:t>Herek</a:t>
            </a:r>
            <a:r>
              <a:rPr lang="en-US" dirty="0">
                <a:solidFill>
                  <a:schemeClr val="bg1">
                    <a:lumMod val="50000"/>
                  </a:schemeClr>
                </a:solidFill>
              </a:rPr>
              <a:t>, and Zewail, Science, </a:t>
            </a:r>
            <a:r>
              <a:rPr lang="en-US" b="1" dirty="0">
                <a:solidFill>
                  <a:schemeClr val="bg1">
                    <a:lumMod val="50000"/>
                  </a:schemeClr>
                </a:solidFill>
              </a:rPr>
              <a:t>266</a:t>
            </a:r>
            <a:r>
              <a:rPr lang="en-US" dirty="0">
                <a:solidFill>
                  <a:schemeClr val="bg1">
                    <a:lumMod val="50000"/>
                  </a:schemeClr>
                </a:solidFill>
              </a:rPr>
              <a:t>, 1359 (1994)</a:t>
            </a:r>
          </a:p>
          <a:p>
            <a:r>
              <a:rPr lang="en-US" dirty="0">
                <a:solidFill>
                  <a:schemeClr val="bg1">
                    <a:lumMod val="50000"/>
                  </a:schemeClr>
                </a:solidFill>
              </a:rPr>
              <a:t>Polanyi and Zewail, Acc. Chem. Res., </a:t>
            </a:r>
            <a:r>
              <a:rPr lang="en-US" b="1" dirty="0">
                <a:solidFill>
                  <a:schemeClr val="bg1">
                    <a:lumMod val="50000"/>
                  </a:schemeClr>
                </a:solidFill>
              </a:rPr>
              <a:t>28</a:t>
            </a:r>
            <a:r>
              <a:rPr lang="en-US" dirty="0">
                <a:solidFill>
                  <a:schemeClr val="bg1">
                    <a:lumMod val="50000"/>
                  </a:schemeClr>
                </a:solidFill>
              </a:rPr>
              <a:t>, 119 (1995)</a:t>
            </a:r>
          </a:p>
        </p:txBody>
      </p:sp>
    </p:spTree>
    <p:extLst>
      <p:ext uri="{BB962C8B-B14F-4D97-AF65-F5344CB8AC3E}">
        <p14:creationId xmlns:p14="http://schemas.microsoft.com/office/powerpoint/2010/main" val="18111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2D0E-1171-8C4E-AB2C-6B064ECB57CF}"/>
              </a:ext>
            </a:extLst>
          </p:cNvPr>
          <p:cNvSpPr>
            <a:spLocks noGrp="1"/>
          </p:cNvSpPr>
          <p:nvPr>
            <p:ph type="title"/>
          </p:nvPr>
        </p:nvSpPr>
        <p:spPr/>
        <p:txBody>
          <a:bodyPr/>
          <a:lstStyle/>
          <a:p>
            <a:r>
              <a:rPr lang="en-US" dirty="0"/>
              <a:t>Resolving Ultrafast Motion</a:t>
            </a:r>
          </a:p>
        </p:txBody>
      </p:sp>
      <p:pic>
        <p:nvPicPr>
          <p:cNvPr id="6" name="Picture 2" descr="http://www.attoworld.de/Images/Content/fromsectoasec_big.jpg">
            <a:extLst>
              <a:ext uri="{FF2B5EF4-FFF2-40B4-BE49-F238E27FC236}">
                <a16:creationId xmlns:a16="http://schemas.microsoft.com/office/drawing/2014/main" id="{BA17F355-502B-1649-85C2-EB76702A8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8628631" cy="43775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EF9A7DE7-72DE-A648-97E4-67CD49E3C7E4}"/>
              </a:ext>
            </a:extLst>
          </p:cNvPr>
          <p:cNvSpPr txBox="1"/>
          <p:nvPr/>
        </p:nvSpPr>
        <p:spPr>
          <a:xfrm>
            <a:off x="838200" y="5698902"/>
            <a:ext cx="1937197" cy="369332"/>
          </a:xfrm>
          <a:prstGeom prst="rect">
            <a:avLst/>
          </a:prstGeom>
          <a:noFill/>
        </p:spPr>
        <p:txBody>
          <a:bodyPr wrap="none" rtlCol="0">
            <a:spAutoFit/>
          </a:bodyPr>
          <a:lstStyle/>
          <a:p>
            <a:r>
              <a:rPr lang="en-US" dirty="0" err="1">
                <a:solidFill>
                  <a:schemeClr val="bg1">
                    <a:lumMod val="75000"/>
                  </a:schemeClr>
                </a:solidFill>
              </a:rPr>
              <a:t>www.attoworld.de</a:t>
            </a:r>
            <a:endParaRPr lang="en-US" dirty="0">
              <a:solidFill>
                <a:schemeClr val="bg1">
                  <a:lumMod val="75000"/>
                </a:schemeClr>
              </a:solidFill>
            </a:endParaRPr>
          </a:p>
        </p:txBody>
      </p:sp>
      <p:sp>
        <p:nvSpPr>
          <p:cNvPr id="4" name="Rounded Rectangle 3">
            <a:extLst>
              <a:ext uri="{FF2B5EF4-FFF2-40B4-BE49-F238E27FC236}">
                <a16:creationId xmlns:a16="http://schemas.microsoft.com/office/drawing/2014/main" id="{8F4A1D97-1C3B-FB46-8AEC-BFD714BABDD3}"/>
              </a:ext>
            </a:extLst>
          </p:cNvPr>
          <p:cNvSpPr/>
          <p:nvPr/>
        </p:nvSpPr>
        <p:spPr>
          <a:xfrm>
            <a:off x="7632193" y="1865376"/>
            <a:ext cx="1694688" cy="4202858"/>
          </a:xfrm>
          <a:prstGeom prst="roundRect">
            <a:avLst>
              <a:gd name="adj" fmla="val 5294"/>
            </a:avLst>
          </a:prstGeom>
          <a:solidFill>
            <a:srgbClr val="C00000">
              <a:alpha val="15000"/>
            </a:srgb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4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8950-DB8C-6B4D-A138-784B8FEAF120}"/>
              </a:ext>
            </a:extLst>
          </p:cNvPr>
          <p:cNvSpPr>
            <a:spLocks noGrp="1"/>
          </p:cNvSpPr>
          <p:nvPr>
            <p:ph type="title"/>
          </p:nvPr>
        </p:nvSpPr>
        <p:spPr/>
        <p:txBody>
          <a:bodyPr/>
          <a:lstStyle/>
          <a:p>
            <a:r>
              <a:rPr lang="en-US" dirty="0"/>
              <a:t>Resolving Ultrafast Motion</a:t>
            </a:r>
          </a:p>
        </p:txBody>
      </p:sp>
      <p:sp>
        <p:nvSpPr>
          <p:cNvPr id="3" name="Content Placeholder 2">
            <a:extLst>
              <a:ext uri="{FF2B5EF4-FFF2-40B4-BE49-F238E27FC236}">
                <a16:creationId xmlns:a16="http://schemas.microsoft.com/office/drawing/2014/main" id="{B253B827-2EBE-1840-80AD-95B040C09FF8}"/>
              </a:ext>
            </a:extLst>
          </p:cNvPr>
          <p:cNvSpPr>
            <a:spLocks noGrp="1"/>
          </p:cNvSpPr>
          <p:nvPr>
            <p:ph idx="1"/>
          </p:nvPr>
        </p:nvSpPr>
        <p:spPr/>
        <p:txBody>
          <a:bodyPr/>
          <a:lstStyle/>
          <a:p>
            <a:r>
              <a:rPr lang="en-US" dirty="0"/>
              <a:t>What happens faster than a femtosecond?</a:t>
            </a:r>
          </a:p>
          <a:p>
            <a:pPr lvl="1"/>
            <a:r>
              <a:rPr lang="en-US" dirty="0"/>
              <a:t>Absorption and photoionization</a:t>
            </a:r>
          </a:p>
          <a:p>
            <a:pPr lvl="1"/>
            <a:r>
              <a:rPr lang="en-US" dirty="0"/>
              <a:t>Electronic coherences and quantum interference</a:t>
            </a:r>
          </a:p>
          <a:p>
            <a:pPr lvl="1"/>
            <a:r>
              <a:rPr lang="en-US" dirty="0"/>
              <a:t>Exchange interactions and spin coupling</a:t>
            </a:r>
          </a:p>
          <a:p>
            <a:r>
              <a:rPr lang="en-US" dirty="0"/>
              <a:t>These processes control and set in motion</a:t>
            </a:r>
          </a:p>
          <a:p>
            <a:pPr lvl="1"/>
            <a:r>
              <a:rPr lang="en-US" dirty="0"/>
              <a:t>Charge migration in molecules and materials</a:t>
            </a:r>
          </a:p>
          <a:p>
            <a:pPr lvl="1"/>
            <a:r>
              <a:rPr lang="en-US" dirty="0"/>
              <a:t>Light harvesting and energy conversion</a:t>
            </a:r>
          </a:p>
          <a:p>
            <a:pPr lvl="1"/>
            <a:r>
              <a:rPr lang="en-US" dirty="0"/>
              <a:t>Ultrafast spin and magnetization switching</a:t>
            </a:r>
          </a:p>
        </p:txBody>
      </p:sp>
    </p:spTree>
    <p:extLst>
      <p:ext uri="{BB962C8B-B14F-4D97-AF65-F5344CB8AC3E}">
        <p14:creationId xmlns:p14="http://schemas.microsoft.com/office/powerpoint/2010/main" val="34255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DFE24-8971-2D4F-8852-7252D795A9D9}"/>
              </a:ext>
            </a:extLst>
          </p:cNvPr>
          <p:cNvPicPr>
            <a:picLocks noChangeAspect="1"/>
          </p:cNvPicPr>
          <p:nvPr/>
        </p:nvPicPr>
        <p:blipFill>
          <a:blip r:embed="rId3"/>
          <a:stretch>
            <a:fillRect/>
          </a:stretch>
        </p:blipFill>
        <p:spPr>
          <a:xfrm>
            <a:off x="1981201" y="3751333"/>
            <a:ext cx="2431815" cy="2431815"/>
          </a:xfrm>
          <a:prstGeom prst="rect">
            <a:avLst/>
          </a:prstGeom>
        </p:spPr>
      </p:pic>
      <p:sp>
        <p:nvSpPr>
          <p:cNvPr id="2" name="Title 1">
            <a:extLst>
              <a:ext uri="{FF2B5EF4-FFF2-40B4-BE49-F238E27FC236}">
                <a16:creationId xmlns:a16="http://schemas.microsoft.com/office/drawing/2014/main" id="{D70EB03D-9207-144C-9D7F-2DA5D57E5405}"/>
              </a:ext>
            </a:extLst>
          </p:cNvPr>
          <p:cNvSpPr>
            <a:spLocks noGrp="1"/>
          </p:cNvSpPr>
          <p:nvPr>
            <p:ph type="title"/>
          </p:nvPr>
        </p:nvSpPr>
        <p:spPr/>
        <p:txBody>
          <a:bodyPr/>
          <a:lstStyle/>
          <a:p>
            <a:r>
              <a:rPr lang="en-US" dirty="0"/>
              <a:t>NSF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Scientific Vision</a:t>
            </a:r>
          </a:p>
        </p:txBody>
      </p:sp>
      <p:sp>
        <p:nvSpPr>
          <p:cNvPr id="3" name="Content Placeholder 2">
            <a:extLst>
              <a:ext uri="{FF2B5EF4-FFF2-40B4-BE49-F238E27FC236}">
                <a16:creationId xmlns:a16="http://schemas.microsoft.com/office/drawing/2014/main" id="{FD03717E-590B-564F-A2E1-D26C664AF977}"/>
              </a:ext>
            </a:extLst>
          </p:cNvPr>
          <p:cNvSpPr txBox="1">
            <a:spLocks/>
          </p:cNvSpPr>
          <p:nvPr/>
        </p:nvSpPr>
        <p:spPr>
          <a:xfrm>
            <a:off x="838199" y="2029449"/>
            <a:ext cx="10515599" cy="1077218"/>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0" i="1" dirty="0">
                <a:solidFill>
                  <a:schemeClr val="bg1">
                    <a:lumMod val="50000"/>
                  </a:schemeClr>
                </a:solidFill>
              </a:rPr>
              <a:t>Observe, manipulate, and control the behavior of particles and energy at atomic and sub-atomic scales</a:t>
            </a:r>
          </a:p>
        </p:txBody>
      </p:sp>
      <p:sp>
        <p:nvSpPr>
          <p:cNvPr id="6" name="TextBox 5">
            <a:extLst>
              <a:ext uri="{FF2B5EF4-FFF2-40B4-BE49-F238E27FC236}">
                <a16:creationId xmlns:a16="http://schemas.microsoft.com/office/drawing/2014/main" id="{0C4FDFBF-198D-584A-86A6-4AB3A2322F8F}"/>
              </a:ext>
            </a:extLst>
          </p:cNvPr>
          <p:cNvSpPr txBox="1"/>
          <p:nvPr/>
        </p:nvSpPr>
        <p:spPr>
          <a:xfrm>
            <a:off x="4794560" y="4668899"/>
            <a:ext cx="3381247" cy="830997"/>
          </a:xfrm>
          <a:prstGeom prst="rect">
            <a:avLst/>
          </a:prstGeom>
          <a:noFill/>
        </p:spPr>
        <p:txBody>
          <a:bodyPr wrap="none" rtlCol="0">
            <a:spAutoFit/>
          </a:bodyPr>
          <a:lstStyle/>
          <a:p>
            <a:r>
              <a:rPr lang="en-US" sz="2400" b="1" dirty="0">
                <a:solidFill>
                  <a:srgbClr val="C00000"/>
                </a:solidFill>
              </a:rPr>
              <a:t>Quantum Leap</a:t>
            </a:r>
          </a:p>
          <a:p>
            <a:r>
              <a:rPr lang="en-US" sz="2400" b="1" dirty="0">
                <a:solidFill>
                  <a:schemeClr val="tx2"/>
                </a:solidFill>
              </a:rPr>
              <a:t>One of NSF’s 10 Big Ideas</a:t>
            </a:r>
          </a:p>
        </p:txBody>
      </p:sp>
      <p:pic>
        <p:nvPicPr>
          <p:cNvPr id="7" name="Picture 6">
            <a:extLst>
              <a:ext uri="{FF2B5EF4-FFF2-40B4-BE49-F238E27FC236}">
                <a16:creationId xmlns:a16="http://schemas.microsoft.com/office/drawing/2014/main" id="{5A6C15D6-006A-4D45-91AA-7E67842D9BD7}"/>
              </a:ext>
            </a:extLst>
          </p:cNvPr>
          <p:cNvPicPr>
            <a:picLocks noChangeAspect="1"/>
          </p:cNvPicPr>
          <p:nvPr/>
        </p:nvPicPr>
        <p:blipFill>
          <a:blip r:embed="rId4"/>
          <a:stretch>
            <a:fillRect/>
          </a:stretch>
        </p:blipFill>
        <p:spPr>
          <a:xfrm>
            <a:off x="4794560" y="5586960"/>
            <a:ext cx="5274527" cy="481185"/>
          </a:xfrm>
          <a:prstGeom prst="rect">
            <a:avLst/>
          </a:prstGeom>
        </p:spPr>
      </p:pic>
    </p:spTree>
    <p:extLst>
      <p:ext uri="{BB962C8B-B14F-4D97-AF65-F5344CB8AC3E}">
        <p14:creationId xmlns:p14="http://schemas.microsoft.com/office/powerpoint/2010/main" val="178407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DFE24-8971-2D4F-8852-7252D795A9D9}"/>
              </a:ext>
            </a:extLst>
          </p:cNvPr>
          <p:cNvPicPr>
            <a:picLocks noChangeAspect="1"/>
          </p:cNvPicPr>
          <p:nvPr/>
        </p:nvPicPr>
        <p:blipFill>
          <a:blip r:embed="rId3"/>
          <a:stretch>
            <a:fillRect/>
          </a:stretch>
        </p:blipFill>
        <p:spPr>
          <a:xfrm>
            <a:off x="1981201" y="3751332"/>
            <a:ext cx="2431815" cy="2431815"/>
          </a:xfrm>
          <a:prstGeom prst="rect">
            <a:avLst/>
          </a:prstGeom>
        </p:spPr>
      </p:pic>
      <p:sp>
        <p:nvSpPr>
          <p:cNvPr id="2" name="Title 1">
            <a:extLst>
              <a:ext uri="{FF2B5EF4-FFF2-40B4-BE49-F238E27FC236}">
                <a16:creationId xmlns:a16="http://schemas.microsoft.com/office/drawing/2014/main" id="{D70EB03D-9207-144C-9D7F-2DA5D57E5405}"/>
              </a:ext>
            </a:extLst>
          </p:cNvPr>
          <p:cNvSpPr>
            <a:spLocks noGrp="1"/>
          </p:cNvSpPr>
          <p:nvPr>
            <p:ph type="title"/>
          </p:nvPr>
        </p:nvSpPr>
        <p:spPr/>
        <p:txBody>
          <a:bodyPr/>
          <a:lstStyle/>
          <a:p>
            <a:r>
              <a:rPr lang="en-US" dirty="0"/>
              <a:t>NSF </a:t>
            </a:r>
            <a:r>
              <a:rPr lang="en-US" dirty="0" err="1">
                <a:solidFill>
                  <a:schemeClr val="bg2">
                    <a:lumMod val="50000"/>
                  </a:schemeClr>
                </a:solidFill>
              </a:rPr>
              <a:t>N</a:t>
            </a:r>
            <a:r>
              <a:rPr lang="en-US" b="0"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Scientific Vision</a:t>
            </a:r>
          </a:p>
        </p:txBody>
      </p:sp>
      <p:sp>
        <p:nvSpPr>
          <p:cNvPr id="3" name="Content Placeholder 2">
            <a:extLst>
              <a:ext uri="{FF2B5EF4-FFF2-40B4-BE49-F238E27FC236}">
                <a16:creationId xmlns:a16="http://schemas.microsoft.com/office/drawing/2014/main" id="{FD03717E-590B-564F-A2E1-D26C664AF977}"/>
              </a:ext>
            </a:extLst>
          </p:cNvPr>
          <p:cNvSpPr txBox="1">
            <a:spLocks/>
          </p:cNvSpPr>
          <p:nvPr/>
        </p:nvSpPr>
        <p:spPr>
          <a:xfrm>
            <a:off x="838199" y="1859340"/>
            <a:ext cx="10515599" cy="1569660"/>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0" i="1" dirty="0">
                <a:solidFill>
                  <a:schemeClr val="bg1">
                    <a:lumMod val="50000"/>
                  </a:schemeClr>
                </a:solidFill>
              </a:rPr>
              <a:t>The grand challenges of today will not be solved by one discipline alone.  They require convergence: the merging of ideas from widely diverse fields.</a:t>
            </a:r>
          </a:p>
        </p:txBody>
      </p:sp>
      <p:sp>
        <p:nvSpPr>
          <p:cNvPr id="6" name="TextBox 5">
            <a:extLst>
              <a:ext uri="{FF2B5EF4-FFF2-40B4-BE49-F238E27FC236}">
                <a16:creationId xmlns:a16="http://schemas.microsoft.com/office/drawing/2014/main" id="{0C4FDFBF-198D-584A-86A6-4AB3A2322F8F}"/>
              </a:ext>
            </a:extLst>
          </p:cNvPr>
          <p:cNvSpPr txBox="1"/>
          <p:nvPr/>
        </p:nvSpPr>
        <p:spPr>
          <a:xfrm>
            <a:off x="4794560" y="4668898"/>
            <a:ext cx="4196855" cy="830997"/>
          </a:xfrm>
          <a:prstGeom prst="rect">
            <a:avLst/>
          </a:prstGeom>
          <a:noFill/>
        </p:spPr>
        <p:txBody>
          <a:bodyPr wrap="none" rtlCol="0">
            <a:spAutoFit/>
          </a:bodyPr>
          <a:lstStyle/>
          <a:p>
            <a:r>
              <a:rPr lang="en-US" sz="2400" b="1" dirty="0">
                <a:solidFill>
                  <a:srgbClr val="C00000"/>
                </a:solidFill>
              </a:rPr>
              <a:t>Growing Convergence Research</a:t>
            </a:r>
          </a:p>
          <a:p>
            <a:r>
              <a:rPr lang="en-US" sz="2400" b="1" dirty="0">
                <a:solidFill>
                  <a:schemeClr val="tx2"/>
                </a:solidFill>
              </a:rPr>
              <a:t>One of NSF’s 10 Big Ideas</a:t>
            </a:r>
          </a:p>
        </p:txBody>
      </p:sp>
      <p:pic>
        <p:nvPicPr>
          <p:cNvPr id="7" name="Picture 6">
            <a:extLst>
              <a:ext uri="{FF2B5EF4-FFF2-40B4-BE49-F238E27FC236}">
                <a16:creationId xmlns:a16="http://schemas.microsoft.com/office/drawing/2014/main" id="{5A6C15D6-006A-4D45-91AA-7E67842D9BD7}"/>
              </a:ext>
            </a:extLst>
          </p:cNvPr>
          <p:cNvPicPr>
            <a:picLocks noChangeAspect="1"/>
          </p:cNvPicPr>
          <p:nvPr/>
        </p:nvPicPr>
        <p:blipFill>
          <a:blip r:embed="rId4"/>
          <a:stretch>
            <a:fillRect/>
          </a:stretch>
        </p:blipFill>
        <p:spPr>
          <a:xfrm>
            <a:off x="4794560" y="5586959"/>
            <a:ext cx="5274527" cy="481185"/>
          </a:xfrm>
          <a:prstGeom prst="rect">
            <a:avLst/>
          </a:prstGeom>
        </p:spPr>
      </p:pic>
    </p:spTree>
    <p:extLst>
      <p:ext uri="{BB962C8B-B14F-4D97-AF65-F5344CB8AC3E}">
        <p14:creationId xmlns:p14="http://schemas.microsoft.com/office/powerpoint/2010/main" val="37675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476E84-78C3-6442-AFE4-6A65EA833DC0}"/>
              </a:ext>
            </a:extLst>
          </p:cNvPr>
          <p:cNvPicPr>
            <a:picLocks noChangeAspect="1"/>
          </p:cNvPicPr>
          <p:nvPr/>
        </p:nvPicPr>
        <p:blipFill rotWithShape="1">
          <a:blip r:embed="rId3"/>
          <a:srcRect t="11126" b="-98"/>
          <a:stretch/>
        </p:blipFill>
        <p:spPr>
          <a:xfrm>
            <a:off x="1825507" y="3713768"/>
            <a:ext cx="2743200" cy="2440683"/>
          </a:xfrm>
          <a:prstGeom prst="rect">
            <a:avLst/>
          </a:prstGeom>
        </p:spPr>
      </p:pic>
      <p:sp>
        <p:nvSpPr>
          <p:cNvPr id="2" name="Title 1">
            <a:extLst>
              <a:ext uri="{FF2B5EF4-FFF2-40B4-BE49-F238E27FC236}">
                <a16:creationId xmlns:a16="http://schemas.microsoft.com/office/drawing/2014/main" id="{D70EB03D-9207-144C-9D7F-2DA5D57E5405}"/>
              </a:ext>
            </a:extLst>
          </p:cNvPr>
          <p:cNvSpPr>
            <a:spLocks noGrp="1"/>
          </p:cNvSpPr>
          <p:nvPr>
            <p:ph type="title"/>
          </p:nvPr>
        </p:nvSpPr>
        <p:spPr/>
        <p:txBody>
          <a:bodyPr/>
          <a:lstStyle/>
          <a:p>
            <a:r>
              <a:rPr lang="en-US" dirty="0"/>
              <a:t>NSF </a:t>
            </a:r>
            <a:r>
              <a:rPr lang="en-US" dirty="0" err="1">
                <a:solidFill>
                  <a:schemeClr val="bg2">
                    <a:lumMod val="50000"/>
                  </a:schemeClr>
                </a:solidFill>
              </a:rPr>
              <a:t>N</a:t>
            </a:r>
            <a:r>
              <a:rPr lang="en-US" dirty="0" err="1">
                <a:solidFill>
                  <a:srgbClr val="C00000"/>
                </a:solidFill>
                <a:latin typeface="Apple Chancery" panose="03020702040506060504" pitchFamily="66" charset="-79"/>
                <a:cs typeface="Apple Chancery" panose="03020702040506060504" pitchFamily="66" charset="-79"/>
              </a:rPr>
              <a:t>e</a:t>
            </a:r>
            <a:r>
              <a:rPr lang="en-US" dirty="0" err="1">
                <a:solidFill>
                  <a:schemeClr val="bg2">
                    <a:lumMod val="50000"/>
                  </a:schemeClr>
                </a:solidFill>
              </a:rPr>
              <a:t>X</a:t>
            </a:r>
            <a:r>
              <a:rPr lang="en-US" dirty="0" err="1">
                <a:solidFill>
                  <a:schemeClr val="accent1"/>
                </a:solidFill>
              </a:rPr>
              <a:t>US</a:t>
            </a:r>
            <a:r>
              <a:rPr lang="en-US" dirty="0"/>
              <a:t> Scientific Vision</a:t>
            </a:r>
          </a:p>
        </p:txBody>
      </p:sp>
      <p:sp>
        <p:nvSpPr>
          <p:cNvPr id="3" name="Content Placeholder 2">
            <a:extLst>
              <a:ext uri="{FF2B5EF4-FFF2-40B4-BE49-F238E27FC236}">
                <a16:creationId xmlns:a16="http://schemas.microsoft.com/office/drawing/2014/main" id="{FD03717E-590B-564F-A2E1-D26C664AF977}"/>
              </a:ext>
            </a:extLst>
          </p:cNvPr>
          <p:cNvSpPr txBox="1">
            <a:spLocks/>
          </p:cNvSpPr>
          <p:nvPr/>
        </p:nvSpPr>
        <p:spPr>
          <a:xfrm>
            <a:off x="838199" y="1559790"/>
            <a:ext cx="10625919" cy="2062103"/>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0" i="1" dirty="0">
                <a:solidFill>
                  <a:schemeClr val="bg1">
                    <a:lumMod val="50000"/>
                  </a:schemeClr>
                </a:solidFill>
              </a:rPr>
              <a:t>“[Mid-scale] projects include an impressive collection of new design efforts and advanced instrumentation. These projects fill gaps and provide unique research capabilities for the U.S.”</a:t>
            </a:r>
            <a:br>
              <a:rPr lang="en-US" b="0" i="1" dirty="0">
                <a:solidFill>
                  <a:schemeClr val="bg1">
                    <a:lumMod val="50000"/>
                  </a:schemeClr>
                </a:solidFill>
              </a:rPr>
            </a:br>
            <a:r>
              <a:rPr lang="en-US" b="0" dirty="0"/>
              <a:t>–Jim </a:t>
            </a:r>
            <a:r>
              <a:rPr lang="en-US" b="0" dirty="0" err="1"/>
              <a:t>Ulvestad</a:t>
            </a:r>
            <a:r>
              <a:rPr lang="en-US" b="0" dirty="0"/>
              <a:t>, NSF</a:t>
            </a:r>
          </a:p>
        </p:txBody>
      </p:sp>
      <p:sp>
        <p:nvSpPr>
          <p:cNvPr id="6" name="TextBox 5">
            <a:extLst>
              <a:ext uri="{FF2B5EF4-FFF2-40B4-BE49-F238E27FC236}">
                <a16:creationId xmlns:a16="http://schemas.microsoft.com/office/drawing/2014/main" id="{0C4FDFBF-198D-584A-86A6-4AB3A2322F8F}"/>
              </a:ext>
            </a:extLst>
          </p:cNvPr>
          <p:cNvSpPr txBox="1"/>
          <p:nvPr/>
        </p:nvSpPr>
        <p:spPr>
          <a:xfrm>
            <a:off x="4794559" y="4635038"/>
            <a:ext cx="4496424" cy="830997"/>
          </a:xfrm>
          <a:prstGeom prst="rect">
            <a:avLst/>
          </a:prstGeom>
          <a:noFill/>
        </p:spPr>
        <p:txBody>
          <a:bodyPr wrap="none" rtlCol="0">
            <a:spAutoFit/>
          </a:bodyPr>
          <a:lstStyle/>
          <a:p>
            <a:r>
              <a:rPr lang="en-US" sz="2400" b="1" dirty="0">
                <a:solidFill>
                  <a:srgbClr val="C00000"/>
                </a:solidFill>
              </a:rPr>
              <a:t>Mid-Scale Research Infrastructure</a:t>
            </a:r>
          </a:p>
          <a:p>
            <a:r>
              <a:rPr lang="en-US" sz="2400" b="1" dirty="0">
                <a:solidFill>
                  <a:schemeClr val="tx2"/>
                </a:solidFill>
              </a:rPr>
              <a:t>One of NSF’s 10 Big Ideas</a:t>
            </a:r>
          </a:p>
        </p:txBody>
      </p:sp>
      <p:pic>
        <p:nvPicPr>
          <p:cNvPr id="7" name="Picture 6">
            <a:extLst>
              <a:ext uri="{FF2B5EF4-FFF2-40B4-BE49-F238E27FC236}">
                <a16:creationId xmlns:a16="http://schemas.microsoft.com/office/drawing/2014/main" id="{5A6C15D6-006A-4D45-91AA-7E67842D9BD7}"/>
              </a:ext>
            </a:extLst>
          </p:cNvPr>
          <p:cNvPicPr>
            <a:picLocks noChangeAspect="1"/>
          </p:cNvPicPr>
          <p:nvPr/>
        </p:nvPicPr>
        <p:blipFill>
          <a:blip r:embed="rId4"/>
          <a:stretch>
            <a:fillRect/>
          </a:stretch>
        </p:blipFill>
        <p:spPr>
          <a:xfrm>
            <a:off x="4794560" y="5553099"/>
            <a:ext cx="5274527" cy="481185"/>
          </a:xfrm>
          <a:prstGeom prst="rect">
            <a:avLst/>
          </a:prstGeom>
        </p:spPr>
      </p:pic>
    </p:spTree>
    <p:extLst>
      <p:ext uri="{BB962C8B-B14F-4D97-AF65-F5344CB8AC3E}">
        <p14:creationId xmlns:p14="http://schemas.microsoft.com/office/powerpoint/2010/main" val="3210098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978</Words>
  <Application>Microsoft Macintosh PowerPoint</Application>
  <PresentationFormat>Widescreen</PresentationFormat>
  <Paragraphs>176</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 CHANCERY</vt:lpstr>
      <vt:lpstr>APPLE CHANCERY</vt:lpstr>
      <vt:lpstr>Arial</vt:lpstr>
      <vt:lpstr>Calibri</vt:lpstr>
      <vt:lpstr>Calibri Light</vt:lpstr>
      <vt:lpstr>Office Theme</vt:lpstr>
      <vt:lpstr>NSF NeXUS and the Future of Ultrafast Optical Sciences</vt:lpstr>
      <vt:lpstr>Resolving Ultrafast Motion</vt:lpstr>
      <vt:lpstr>Resolving Ultrafast Motion</vt:lpstr>
      <vt:lpstr>Resolving Ultrafast Motion</vt:lpstr>
      <vt:lpstr>Resolving Ultrafast Motion</vt:lpstr>
      <vt:lpstr>Resolving Ultrafast Motion</vt:lpstr>
      <vt:lpstr>NSF NeXUS Scientific Vision</vt:lpstr>
      <vt:lpstr>NSF NeXUS Scientific Vision</vt:lpstr>
      <vt:lpstr>NSF NeXUS Scientific Vision</vt:lpstr>
      <vt:lpstr>NSF Midscale Projects</vt:lpstr>
      <vt:lpstr>NSF Midscale Projects</vt:lpstr>
      <vt:lpstr>Mid-scale Program Directly Addresses NAS Recommendations for US Laser Infrastructure</vt:lpstr>
      <vt:lpstr>NSF NeXUS Bridging Light Sources</vt:lpstr>
      <vt:lpstr>NSF NeXUS Bridging Light Sources</vt:lpstr>
      <vt:lpstr>The NeXUS Facility</vt:lpstr>
      <vt:lpstr>Transformation in User Science at NeXUS</vt:lpstr>
      <vt:lpstr>NeXUS Project Timeline</vt:lpstr>
      <vt:lpstr>The NeXUS Team</vt:lpstr>
      <vt:lpstr>The NeXUS Team</vt:lpstr>
      <vt:lpstr>The NeXUS Team</vt:lpstr>
      <vt:lpstr>The NeXUS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for the Nation New Ultrafast Science Facility on Campus</dc:title>
  <dc:creator>Robert Baker</dc:creator>
  <cp:lastModifiedBy>Baker, Robert</cp:lastModifiedBy>
  <cp:revision>28</cp:revision>
  <dcterms:created xsi:type="dcterms:W3CDTF">2020-11-19T15:48:11Z</dcterms:created>
  <dcterms:modified xsi:type="dcterms:W3CDTF">2021-03-22T19:57:18Z</dcterms:modified>
</cp:coreProperties>
</file>